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sldIdLst>
    <p:sldId id="1117" r:id="rId2"/>
    <p:sldId id="1097" r:id="rId3"/>
    <p:sldId id="836" r:id="rId4"/>
    <p:sldId id="767" r:id="rId5"/>
    <p:sldId id="1098" r:id="rId6"/>
    <p:sldId id="792" r:id="rId7"/>
    <p:sldId id="790" r:id="rId8"/>
    <p:sldId id="791" r:id="rId9"/>
    <p:sldId id="1099" r:id="rId10"/>
    <p:sldId id="1100" r:id="rId11"/>
    <p:sldId id="863" r:id="rId12"/>
    <p:sldId id="1119" r:id="rId13"/>
    <p:sldId id="1118" r:id="rId14"/>
    <p:sldId id="849" r:id="rId15"/>
    <p:sldId id="793" r:id="rId16"/>
    <p:sldId id="850" r:id="rId17"/>
    <p:sldId id="795" r:id="rId18"/>
    <p:sldId id="79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2"/>
    <p:restoredTop sz="94718"/>
  </p:normalViewPr>
  <p:slideViewPr>
    <p:cSldViewPr snapToGrid="0" snapToObjects="1">
      <p:cViewPr varScale="1">
        <p:scale>
          <a:sx n="66" d="100"/>
          <a:sy n="66" d="100"/>
        </p:scale>
        <p:origin x="19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528FFD-1559-B64B-A1E1-3E450FD98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918E16-F847-F340-8E38-7F233BB12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4C6B53-C085-B84E-9388-F7538B13A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26B1-E057-5948-9297-9AF34E01A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00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8D11DC-C252-0D42-AF19-7DA0FBF3B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2FE9DF-7D0D-8540-BD3D-B398E1BA8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B46495-1581-FE4F-B4E9-92ABD4DDE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C0874-A9A9-054C-A219-FD763F7FA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3048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FBFB80-BEA6-914C-9EC7-445C41213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5FE1E7-50A7-C946-AF0F-6E00D64E1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5D1EC0-3E8F-1240-BCA4-E5CAF16CDA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C8BB-2A51-5A43-96AA-F5EDE1B3E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006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>
            <a:extLst>
              <a:ext uri="{FF2B5EF4-FFF2-40B4-BE49-F238E27FC236}">
                <a16:creationId xmlns:a16="http://schemas.microsoft.com/office/drawing/2014/main" id="{27E58F3C-1D82-E24D-9B20-A74626A27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91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8DFF88E8-B732-CF48-89EE-C1C75AA3AD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6019800"/>
          <a:ext cx="10874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r:id="rId3" imgW="13804900" imgH="4724400" progId="MSPhotoEd.3">
                  <p:embed/>
                </p:oleObj>
              </mc:Choice>
              <mc:Fallback>
                <p:oleObj r:id="rId3" imgW="13804900" imgH="4724400" progId="MSPhotoEd.3">
                  <p:embed/>
                  <p:pic>
                    <p:nvPicPr>
                      <p:cNvPr id="21507" name="Object 9">
                        <a:extLst>
                          <a:ext uri="{FF2B5EF4-FFF2-40B4-BE49-F238E27FC236}">
                            <a16:creationId xmlns:a16="http://schemas.microsoft.com/office/drawing/2014/main" id="{5F1309F1-020D-0B4B-AA54-61977AFD58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579"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10874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>
            <a:extLst>
              <a:ext uri="{FF2B5EF4-FFF2-40B4-BE49-F238E27FC236}">
                <a16:creationId xmlns:a16="http://schemas.microsoft.com/office/drawing/2014/main" id="{BF924B18-09AC-E54B-8D7F-93E6441C7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248400"/>
            <a:ext cx="5105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400">
                <a:solidFill>
                  <a:schemeClr val="tx1"/>
                </a:solidFill>
                <a:latin typeface="Arial Black" charset="0"/>
              </a:rPr>
              <a:t>Center for Professional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400" y="304800"/>
            <a:ext cx="8229600" cy="601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DB4FA0-F4CA-CC4E-B6FA-6393CB71E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F4580C-3F24-1747-8AC9-A8E1A4E13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6B9B908-A71C-3B4C-9BC4-3F46247AD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C58F-785C-8D4E-B150-3070DBB7B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1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3769A6-F775-D948-8DD9-E8E06A58E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F7BCBA-45EC-D948-8DD9-429315E2B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B366A0-88C6-D64C-87E3-3CF9E0C8D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632A-EB55-7844-9192-6019142B3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9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9FDBC-44D5-004E-9211-769BFEEA9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BE2A74-821A-2940-806C-E325CE8DBC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076211-DC50-2D4D-A1C0-557B08596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D6F3-EB8B-1C4A-BB29-7ADE4397B0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27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1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524000"/>
            <a:ext cx="401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541CD9-A52C-0A40-8E5D-002E325EA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159A55-FD1D-6F40-8F74-4D34478C3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27EE28-8523-9D42-ACE2-021D41A3C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FF08C-B4D0-BE45-8A4E-90E0101D5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35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6590A6-5859-DC41-A149-F2D4464EF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53FCC1-8C3B-B440-A4DD-9B8F08EE0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0823E2-C413-9D43-87B0-EC967F2CF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76FC7-D5B4-0D47-B25F-E591F45F0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8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CC536A-D69F-1F48-A688-9045BAC10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4DAC4F-DC9E-9248-B141-CAFD23B9F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1D4E91-E546-4C42-AF35-5AD51EA17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C6A1-0970-3D41-9229-C23DB8EEB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7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E88081-D934-0D43-8E64-6C02EAC6D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77CED6-15EE-6044-B834-60DFFC1A9B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6A18ED-159B-5B4C-8A0E-98AD5DDF4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AAF3-D345-4D45-9EBC-4EC694885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31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1497E-9DEB-2141-9A17-9A84950ACF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2B8F3-D89D-854D-8CC8-89A3FE7DD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1388C-ADF0-EB41-BDD5-B5B83042D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CA3FC-FE15-D541-B618-3D284C1C7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85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A3B83-2D6F-8141-A586-919BD3443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EE965-2629-AE44-A884-A9E0E4179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94C1D3-31EF-1E4B-B427-C860F13DB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82280-2C4F-7042-A7C3-7B3DC506F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50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0AF436-B872-5146-838C-C38D8EF5B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820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6C6696-9553-3944-9801-12A45AF62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78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CC9C941-9595-D642-BB9B-7D893FA40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9050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40692D4-9D5E-5940-927E-F728B6C541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C54776A7-DDB7-B44B-8CB3-D753030B18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324600"/>
            <a:ext cx="19050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1E3D63-201A-6943-A3F7-52E6ED4A3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0FD2C602-02CF-8842-B5F6-96F78FDA8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91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anose="02020603050405020304" pitchFamily="18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9C42C-29F2-EE42-9808-7FDE06CA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AC0-D946-1343-B451-80607F884CF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0962" name="Rectangle 2">
            <a:extLst>
              <a:ext uri="{FF2B5EF4-FFF2-40B4-BE49-F238E27FC236}">
                <a16:creationId xmlns:a16="http://schemas.microsoft.com/office/drawing/2014/main" id="{7A100992-9D90-8C49-9234-10BE3DE04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Presentation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CC84763D-2473-AE42-ABC2-3CB1464DA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cs typeface="Times New Roman" panose="02020603050405020304" pitchFamily="18" charset="0"/>
              </a:rPr>
              <a:t>Chapter 10</a:t>
            </a:r>
          </a:p>
          <a:p>
            <a:pPr algn="ctr"/>
            <a:endParaRPr lang="en-US" altLang="en-US" sz="3200" b="1" dirty="0">
              <a:cs typeface="Times New Roman" panose="02020603050405020304" pitchFamily="18" charset="0"/>
            </a:endParaRPr>
          </a:p>
          <a:p>
            <a:pPr algn="ctr"/>
            <a:r>
              <a:rPr lang="en-US" altLang="en-US" b="1" dirty="0">
                <a:solidFill>
                  <a:srgbClr val="800000"/>
                </a:solidFill>
                <a:cs typeface="Times New Roman" panose="02020603050405020304" pitchFamily="18" charset="0"/>
              </a:rPr>
              <a:t>Evaluating Capital Returns</a:t>
            </a:r>
          </a:p>
          <a:p>
            <a:pPr algn="ctr"/>
            <a:endParaRPr lang="en-US" altLang="en-US" sz="3200" b="1" dirty="0">
              <a:solidFill>
                <a:srgbClr val="8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48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3E723-642C-4447-8499-2AA22AAE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EE78-751F-9145-8EAE-3E3D298D0DD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31170" name="Rectangle 2">
            <a:extLst>
              <a:ext uri="{FF2B5EF4-FFF2-40B4-BE49-F238E27FC236}">
                <a16:creationId xmlns:a16="http://schemas.microsoft.com/office/drawing/2014/main" id="{A17E0D96-8554-A641-BFFD-5DBAA3F26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</a:p>
        </p:txBody>
      </p:sp>
      <p:sp>
        <p:nvSpPr>
          <p:cNvPr id="1031171" name="Rectangle 3">
            <a:extLst>
              <a:ext uri="{FF2B5EF4-FFF2-40B4-BE49-F238E27FC236}">
                <a16:creationId xmlns:a16="http://schemas.microsoft.com/office/drawing/2014/main" id="{3ED622FD-09CD-D246-9B69-A1F7C4ACE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	                    </a:t>
            </a:r>
            <a:r>
              <a:rPr lang="en-US" altLang="en-US" b="1" dirty="0"/>
              <a:t>  0      +1     +2     +3     +4</a:t>
            </a:r>
          </a:p>
          <a:p>
            <a:r>
              <a:rPr lang="en-US" altLang="en-US" dirty="0"/>
              <a:t>Cash	    </a:t>
            </a:r>
            <a:r>
              <a:rPr lang="en-US" altLang="en-US"/>
              <a:t>-400o0     </a:t>
            </a:r>
            <a:r>
              <a:rPr lang="en-US" altLang="en-US" dirty="0"/>
              <a:t>0 	   0 	     0  45000 </a:t>
            </a:r>
          </a:p>
          <a:p>
            <a:r>
              <a:rPr lang="en-US" altLang="en-US" dirty="0"/>
              <a:t>Required Return 				      7%</a:t>
            </a:r>
          </a:p>
          <a:p>
            <a:r>
              <a:rPr lang="en-US" altLang="en-US" dirty="0"/>
              <a:t>Stream         -40000		                  34330</a:t>
            </a:r>
          </a:p>
          <a:p>
            <a:r>
              <a:rPr lang="en-US" altLang="en-US" dirty="0"/>
              <a:t>NPV		</a:t>
            </a:r>
            <a:r>
              <a:rPr lang="en-US" altLang="en-US" b="1" dirty="0"/>
              <a:t>       -5670</a:t>
            </a:r>
            <a:r>
              <a:rPr lang="en-US" altLang="en-US" dirty="0"/>
              <a:t>	</a:t>
            </a:r>
          </a:p>
          <a:p>
            <a:r>
              <a:rPr lang="en-US" altLang="en-US" dirty="0"/>
              <a:t>Not acceptable as NPV is negative.			</a:t>
            </a:r>
          </a:p>
        </p:txBody>
      </p:sp>
    </p:spTree>
    <p:extLst>
      <p:ext uri="{BB962C8B-B14F-4D97-AF65-F5344CB8AC3E}">
        <p14:creationId xmlns:p14="http://schemas.microsoft.com/office/powerpoint/2010/main" val="68949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CB21D-8DF4-8B4D-9235-E8EB1B24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DB96-E480-5A47-99C3-26EC1017693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77218" name="Rectangle 1026">
            <a:extLst>
              <a:ext uri="{FF2B5EF4-FFF2-40B4-BE49-F238E27FC236}">
                <a16:creationId xmlns:a16="http://schemas.microsoft.com/office/drawing/2014/main" id="{F925A5FF-1FD6-604A-8867-767D981B3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Rate of Return (IRR) Method</a:t>
            </a:r>
          </a:p>
        </p:txBody>
      </p:sp>
      <p:sp>
        <p:nvSpPr>
          <p:cNvPr id="777219" name="Rectangle 1027">
            <a:extLst>
              <a:ext uri="{FF2B5EF4-FFF2-40B4-BE49-F238E27FC236}">
                <a16:creationId xmlns:a16="http://schemas.microsoft.com/office/drawing/2014/main" id="{EA072101-F0F5-2448-BFA4-9AC3332CB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Trial and error approach to compare NCO and NCB.</a:t>
            </a:r>
          </a:p>
          <a:p>
            <a:pPr lvl="1"/>
            <a:r>
              <a:rPr lang="en-US" altLang="en-US" dirty="0"/>
              <a:t>The discount factor that equalizes NCO and NCB is the rate of return.</a:t>
            </a:r>
          </a:p>
        </p:txBody>
      </p:sp>
    </p:spTree>
    <p:extLst>
      <p:ext uri="{BB962C8B-B14F-4D97-AF65-F5344CB8AC3E}">
        <p14:creationId xmlns:p14="http://schemas.microsoft.com/office/powerpoint/2010/main" val="241609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98130-7234-5047-A5A8-1C4C6782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7B2B-EEE8-7049-A890-E8CFAEC6E6F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30146" name="Rectangle 2">
            <a:extLst>
              <a:ext uri="{FF2B5EF4-FFF2-40B4-BE49-F238E27FC236}">
                <a16:creationId xmlns:a16="http://schemas.microsoft.com/office/drawing/2014/main" id="{4468A183-0DBE-B143-9E9D-60618E0CC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1030147" name="Rectangle 3">
            <a:extLst>
              <a:ext uri="{FF2B5EF4-FFF2-40B4-BE49-F238E27FC236}">
                <a16:creationId xmlns:a16="http://schemas.microsoft.com/office/drawing/2014/main" id="{78D5822F-A458-5246-9C23-9EB061BAD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proposed project has the following data. What is the IRR? Is it acceptable?</a:t>
            </a:r>
          </a:p>
          <a:p>
            <a:pPr lvl="1"/>
            <a:r>
              <a:rPr lang="en-US" altLang="en-US" dirty="0"/>
              <a:t>Net cash outlay: $40 million.</a:t>
            </a:r>
          </a:p>
          <a:p>
            <a:pPr lvl="1"/>
            <a:r>
              <a:rPr lang="en-US" altLang="en-US" dirty="0"/>
              <a:t>Annual cash flows: zero.</a:t>
            </a:r>
          </a:p>
          <a:p>
            <a:pPr lvl="1"/>
            <a:r>
              <a:rPr lang="en-US" altLang="en-US" dirty="0"/>
              <a:t>Future value: $45 million at the end of year 4.</a:t>
            </a:r>
          </a:p>
          <a:p>
            <a:pPr lvl="1"/>
            <a:r>
              <a:rPr lang="en-US" altLang="en-US" dirty="0"/>
              <a:t>Required return: 7%</a:t>
            </a:r>
          </a:p>
        </p:txBody>
      </p:sp>
    </p:spTree>
    <p:extLst>
      <p:ext uri="{BB962C8B-B14F-4D97-AF65-F5344CB8AC3E}">
        <p14:creationId xmlns:p14="http://schemas.microsoft.com/office/powerpoint/2010/main" val="316847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3E723-642C-4447-8499-2AA22AAE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EE78-751F-9145-8EAE-3E3D298D0DD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31170" name="Rectangle 2">
            <a:extLst>
              <a:ext uri="{FF2B5EF4-FFF2-40B4-BE49-F238E27FC236}">
                <a16:creationId xmlns:a16="http://schemas.microsoft.com/office/drawing/2014/main" id="{A17E0D96-8554-A641-BFFD-5DBAA3F26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</a:p>
        </p:txBody>
      </p:sp>
      <p:sp>
        <p:nvSpPr>
          <p:cNvPr id="1031171" name="Rectangle 3">
            <a:extLst>
              <a:ext uri="{FF2B5EF4-FFF2-40B4-BE49-F238E27FC236}">
                <a16:creationId xmlns:a16="http://schemas.microsoft.com/office/drawing/2014/main" id="{3ED622FD-09CD-D246-9B69-A1F7C4ACE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	                     </a:t>
            </a:r>
            <a:r>
              <a:rPr lang="en-US" altLang="en-US" b="1" dirty="0"/>
              <a:t>0      +1     +2    +3     +4</a:t>
            </a:r>
          </a:p>
          <a:p>
            <a:r>
              <a:rPr lang="en-US" altLang="en-US" dirty="0"/>
              <a:t>Cash	 -40000      0 	   0 	   0    45000 </a:t>
            </a:r>
          </a:p>
          <a:p>
            <a:r>
              <a:rPr lang="en-US" altLang="en-US" dirty="0"/>
              <a:t>Required return 				  7%</a:t>
            </a:r>
          </a:p>
          <a:p>
            <a:r>
              <a:rPr lang="en-US" altLang="en-US" dirty="0"/>
              <a:t>Discount factor					  3.00%</a:t>
            </a:r>
          </a:p>
          <a:p>
            <a:r>
              <a:rPr lang="en-US" altLang="en-US" dirty="0"/>
              <a:t>Stream      -40000		                  39997</a:t>
            </a:r>
          </a:p>
          <a:p>
            <a:r>
              <a:rPr lang="en-US" altLang="en-US" dirty="0"/>
              <a:t>NPV		</a:t>
            </a:r>
            <a:r>
              <a:rPr lang="en-US" altLang="en-US" b="1" dirty="0"/>
              <a:t>           3</a:t>
            </a:r>
          </a:p>
          <a:p>
            <a:r>
              <a:rPr lang="en-US" altLang="en-US" dirty="0"/>
              <a:t>Not acceptable as required return higher than likely return. 		</a:t>
            </a:r>
          </a:p>
        </p:txBody>
      </p:sp>
    </p:spTree>
    <p:extLst>
      <p:ext uri="{BB962C8B-B14F-4D97-AF65-F5344CB8AC3E}">
        <p14:creationId xmlns:p14="http://schemas.microsoft.com/office/powerpoint/2010/main" val="3618685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F61C0-C494-9E4B-BEAF-2FD7D1D1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6207-2D4A-074E-BE60-1322D51BBBF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57762" name="Rectangle 2">
            <a:extLst>
              <a:ext uri="{FF2B5EF4-FFF2-40B4-BE49-F238E27FC236}">
                <a16:creationId xmlns:a16="http://schemas.microsoft.com/office/drawing/2014/main" id="{6DFE5D7B-F7C9-D84A-8CBD-E451B3D4C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Monthly or Annual Discounting</a:t>
            </a:r>
          </a:p>
        </p:txBody>
      </p:sp>
      <p:sp>
        <p:nvSpPr>
          <p:cNvPr id="757763" name="Rectangle 3">
            <a:extLst>
              <a:ext uri="{FF2B5EF4-FFF2-40B4-BE49-F238E27FC236}">
                <a16:creationId xmlns:a16="http://schemas.microsoft.com/office/drawing/2014/main" id="{F39FE2FC-6DD6-6549-A66D-A5D567234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most projects, benefits accrue every day:</a:t>
            </a:r>
          </a:p>
          <a:p>
            <a:pPr lvl="1"/>
            <a:r>
              <a:rPr lang="en-US" altLang="en-US"/>
              <a:t>A year-end discount factor makes it appear that annual cash benefits do not arrive until the end of the year.</a:t>
            </a:r>
          </a:p>
          <a:p>
            <a:pPr lvl="1"/>
            <a:r>
              <a:rPr lang="en-US" altLang="en-US"/>
              <a:t>A daily or monthly discounting is more accurate for steady cash flows.</a:t>
            </a:r>
          </a:p>
        </p:txBody>
      </p:sp>
    </p:spTree>
    <p:extLst>
      <p:ext uri="{BB962C8B-B14F-4D97-AF65-F5344CB8AC3E}">
        <p14:creationId xmlns:p14="http://schemas.microsoft.com/office/powerpoint/2010/main" val="109294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BB76-93D6-4D4D-9FB2-E39C2DAD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0674-59DA-2840-9318-0954222DEF2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8C215DDD-E969-EC4C-9F7F-5ED3A6FEF7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Mid-year Factor</a:t>
            </a:r>
          </a:p>
        </p:txBody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8F6616F9-34BF-7640-B3A2-A4A1D884D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mid-year factor goes in the formula PV = FV/(1+$TV)^N. The factors that approximate monthly discounting are</a:t>
            </a:r>
          </a:p>
          <a:p>
            <a:pPr lvl="1"/>
            <a:r>
              <a:rPr lang="en-US" altLang="en-US" dirty="0"/>
              <a:t>Year 1.  PV = FV/(1+$TV)^(0.57)</a:t>
            </a:r>
          </a:p>
          <a:p>
            <a:pPr lvl="1"/>
            <a:r>
              <a:rPr lang="en-US" altLang="en-US" dirty="0"/>
              <a:t>Year 2.  PV = FV/(1 +$TV)^(1.62)</a:t>
            </a:r>
          </a:p>
          <a:p>
            <a:pPr lvl="1"/>
            <a:r>
              <a:rPr lang="en-US" altLang="en-US" dirty="0"/>
              <a:t>Year 3.  PV = FV/(1 +$TV)^(2.68)</a:t>
            </a:r>
          </a:p>
          <a:p>
            <a:pPr lvl="1"/>
            <a:r>
              <a:rPr lang="en-US" altLang="en-US" dirty="0"/>
              <a:t>Year 4.  PV = FV/(1 +$TV)^(3.74)</a:t>
            </a:r>
          </a:p>
        </p:txBody>
      </p:sp>
    </p:spTree>
    <p:extLst>
      <p:ext uri="{BB962C8B-B14F-4D97-AF65-F5344CB8AC3E}">
        <p14:creationId xmlns:p14="http://schemas.microsoft.com/office/powerpoint/2010/main" val="418203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482F2-15B4-FA48-828C-D624648D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1C78-5258-A94E-BD9C-756DE9CF8DB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58786" name="Rectangle 1026">
            <a:extLst>
              <a:ext uri="{FF2B5EF4-FFF2-40B4-BE49-F238E27FC236}">
                <a16:creationId xmlns:a16="http://schemas.microsoft.com/office/drawing/2014/main" id="{139C2DFD-3D7F-B24D-9469-74C071D82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Residual Value Factor</a:t>
            </a:r>
          </a:p>
        </p:txBody>
      </p:sp>
      <p:sp>
        <p:nvSpPr>
          <p:cNvPr id="758787" name="Rectangle 1027">
            <a:extLst>
              <a:ext uri="{FF2B5EF4-FFF2-40B4-BE49-F238E27FC236}">
                <a16:creationId xmlns:a16="http://schemas.microsoft.com/office/drawing/2014/main" id="{FEF60487-BE95-C940-AF43-95D16A28E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residual value for a project would be recognized at the end of the last year in the planning horizon.</a:t>
            </a:r>
          </a:p>
          <a:p>
            <a:endParaRPr lang="en-US" altLang="en-US"/>
          </a:p>
          <a:p>
            <a:r>
              <a:rPr lang="en-US" altLang="en-US"/>
              <a:t>The residual value is discounted with a year-end factor.</a:t>
            </a:r>
          </a:p>
        </p:txBody>
      </p:sp>
    </p:spTree>
    <p:extLst>
      <p:ext uri="{BB962C8B-B14F-4D97-AF65-F5344CB8AC3E}">
        <p14:creationId xmlns:p14="http://schemas.microsoft.com/office/powerpoint/2010/main" val="3254396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4C95-BDE6-264E-9E8C-D792F822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EEFD-6FF9-EB43-BAE2-DA597C5B981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1442" name="Rectangle 2">
            <a:extLst>
              <a:ext uri="{FF2B5EF4-FFF2-40B4-BE49-F238E27FC236}">
                <a16:creationId xmlns:a16="http://schemas.microsoft.com/office/drawing/2014/main" id="{303D1393-F9BD-4644-B388-3F8E94F07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45AED99C-6091-2B40-ADC9-08EC9CC0C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company has measured the level of risk in the cash flows from a project. It has determined that 13% is required for annual cash flows and 18% is appropriate for the residual value. Does this make sense?</a:t>
            </a:r>
          </a:p>
        </p:txBody>
      </p:sp>
    </p:spTree>
    <p:extLst>
      <p:ext uri="{BB962C8B-B14F-4D97-AF65-F5344CB8AC3E}">
        <p14:creationId xmlns:p14="http://schemas.microsoft.com/office/powerpoint/2010/main" val="1153265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E4025-1FA6-A941-91CE-B2FFD6A9C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5AD9-01EE-7748-BD65-C5A292E41F1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02466" name="Rectangle 2">
            <a:extLst>
              <a:ext uri="{FF2B5EF4-FFF2-40B4-BE49-F238E27FC236}">
                <a16:creationId xmlns:a16="http://schemas.microsoft.com/office/drawing/2014/main" id="{5A0A4419-6019-2A40-9C8F-A8B606B90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</a:p>
        </p:txBody>
      </p:sp>
      <p:sp>
        <p:nvSpPr>
          <p:cNvPr id="702467" name="Rectangle 3">
            <a:extLst>
              <a:ext uri="{FF2B5EF4-FFF2-40B4-BE49-F238E27FC236}">
                <a16:creationId xmlns:a16="http://schemas.microsoft.com/office/drawing/2014/main" id="{DB716C3D-5FDF-6441-9F61-A74404FB0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It is appropriate if the cash inflow from the residual value is more risky than the annual cash flows.</a:t>
            </a:r>
          </a:p>
        </p:txBody>
      </p:sp>
    </p:spTree>
    <p:extLst>
      <p:ext uri="{BB962C8B-B14F-4D97-AF65-F5344CB8AC3E}">
        <p14:creationId xmlns:p14="http://schemas.microsoft.com/office/powerpoint/2010/main" val="205422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1467B-2DD3-B141-810B-DED01DAC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E7BE-3F47-0842-901D-1BA73DA78DD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8098" name="Rectangle 2">
            <a:extLst>
              <a:ext uri="{FF2B5EF4-FFF2-40B4-BE49-F238E27FC236}">
                <a16:creationId xmlns:a16="http://schemas.microsoft.com/office/drawing/2014/main" id="{B988C3AC-A912-574B-942C-E4DB088C6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Return Concepts</a:t>
            </a:r>
          </a:p>
        </p:txBody>
      </p:sp>
      <p:sp>
        <p:nvSpPr>
          <p:cNvPr id="1028099" name="Rectangle 3">
            <a:extLst>
              <a:ext uri="{FF2B5EF4-FFF2-40B4-BE49-F238E27FC236}">
                <a16:creationId xmlns:a16="http://schemas.microsoft.com/office/drawing/2014/main" id="{2797A9E3-7BCF-4644-8A85-BFBDDDA46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can identify three concepts of return on a capital investment.</a:t>
            </a:r>
          </a:p>
          <a:p>
            <a:pPr lvl="1"/>
            <a:r>
              <a:rPr lang="en-US" altLang="en-US" b="1"/>
              <a:t>Likely Return. </a:t>
            </a:r>
            <a:r>
              <a:rPr lang="en-US" altLang="en-US"/>
              <a:t>What we forecast or expect.</a:t>
            </a:r>
            <a:endParaRPr lang="en-US" altLang="en-US" b="1"/>
          </a:p>
          <a:p>
            <a:pPr lvl="1"/>
            <a:r>
              <a:rPr lang="en-US" altLang="en-US" b="1"/>
              <a:t>Required Return. </a:t>
            </a:r>
            <a:r>
              <a:rPr lang="en-US" altLang="en-US"/>
              <a:t>What we need because projects with similar risk provide this level of return.</a:t>
            </a:r>
            <a:endParaRPr lang="en-US" altLang="en-US" b="1"/>
          </a:p>
          <a:p>
            <a:pPr lvl="1"/>
            <a:r>
              <a:rPr lang="en-US" altLang="en-US" b="1"/>
              <a:t>Actual Return. </a:t>
            </a:r>
            <a:r>
              <a:rPr lang="en-US" altLang="en-US"/>
              <a:t>A historical return calculated after a project has completed its service life.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5317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FF3CE-8D9A-A94D-9827-C42CA919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372D-D04E-3447-98BA-869432B59FC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43426" name="Rectangle 1026">
            <a:extLst>
              <a:ext uri="{FF2B5EF4-FFF2-40B4-BE49-F238E27FC236}">
                <a16:creationId xmlns:a16="http://schemas.microsoft.com/office/drawing/2014/main" id="{AB3C4AB9-1462-DF4B-B17B-62D13C4F2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Required Return</a:t>
            </a:r>
          </a:p>
        </p:txBody>
      </p:sp>
      <p:sp>
        <p:nvSpPr>
          <p:cNvPr id="743427" name="Rectangle 1027">
            <a:extLst>
              <a:ext uri="{FF2B5EF4-FFF2-40B4-BE49-F238E27FC236}">
                <a16:creationId xmlns:a16="http://schemas.microsoft.com/office/drawing/2014/main" id="{8A9C01E4-A1D8-F948-AA5F-284598949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much we need based on risk.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dirty="0"/>
              <a:t>If similar risky projects require a 20% annual a proposal has a required return of 20%.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dirty="0"/>
              <a:t>The higher the risk, the higher the factor.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797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A6B7C-1071-2347-8CC8-42E76688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894D-3271-3843-A0C7-71356476701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72770" name="Rectangle 2">
            <a:extLst>
              <a:ext uri="{FF2B5EF4-FFF2-40B4-BE49-F238E27FC236}">
                <a16:creationId xmlns:a16="http://schemas.microsoft.com/office/drawing/2014/main" id="{33BFBDCD-0292-414D-80D7-9A4CA8B20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Likely Return</a:t>
            </a:r>
          </a:p>
        </p:txBody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D0A372FE-B2F9-BB48-95F6-3249ADE03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forecasted return or </a:t>
            </a:r>
            <a:r>
              <a:rPr lang="en-US" altLang="en-US" b="1" dirty="0"/>
              <a:t>expected return </a:t>
            </a:r>
            <a:r>
              <a:rPr lang="en-US" altLang="en-US" dirty="0"/>
              <a:t>on a project. </a:t>
            </a:r>
          </a:p>
          <a:p>
            <a:pPr lvl="1"/>
            <a:r>
              <a:rPr lang="en-US" altLang="en-US" dirty="0"/>
              <a:t>It compares Net Cash Outlay (NCO) with net cash benefits (NCB).</a:t>
            </a:r>
          </a:p>
          <a:p>
            <a:pPr lvl="1"/>
            <a:r>
              <a:rPr lang="en-US" altLang="en-US" dirty="0"/>
              <a:t>The discount factor to make them equal is the actual return.</a:t>
            </a:r>
          </a:p>
          <a:p>
            <a:pPr lvl="1"/>
            <a:r>
              <a:rPr lang="en-US" altLang="en-US" dirty="0"/>
              <a:t>If likely return meets or exceeds required return, a project is acceptable.</a:t>
            </a:r>
          </a:p>
        </p:txBody>
      </p:sp>
    </p:spTree>
    <p:extLst>
      <p:ext uri="{BB962C8B-B14F-4D97-AF65-F5344CB8AC3E}">
        <p14:creationId xmlns:p14="http://schemas.microsoft.com/office/powerpoint/2010/main" val="369872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7EAB-FA01-1F49-B75F-E236B114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ACB-B751-7D44-8753-0A2CF8791F3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74818" name="Rectangle 2">
            <a:extLst>
              <a:ext uri="{FF2B5EF4-FFF2-40B4-BE49-F238E27FC236}">
                <a16:creationId xmlns:a16="http://schemas.microsoft.com/office/drawing/2014/main" id="{B67501D0-3071-2F4A-B6BB-244827B3A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Actual Return</a:t>
            </a:r>
          </a:p>
        </p:txBody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88857A98-BF90-B44A-8F7B-18680446A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historical return on an investment. </a:t>
            </a:r>
          </a:p>
          <a:p>
            <a:pPr lvl="1"/>
            <a:r>
              <a:rPr lang="en-US" altLang="en-US" dirty="0"/>
              <a:t>The net cash outlay is compared to total annual cash flows and residual value.</a:t>
            </a:r>
          </a:p>
          <a:p>
            <a:pPr lvl="1"/>
            <a:r>
              <a:rPr lang="en-US" altLang="en-US" dirty="0"/>
              <a:t>The discount factor to make them equal is the actual return.</a:t>
            </a:r>
          </a:p>
        </p:txBody>
      </p:sp>
    </p:spTree>
    <p:extLst>
      <p:ext uri="{BB962C8B-B14F-4D97-AF65-F5344CB8AC3E}">
        <p14:creationId xmlns:p14="http://schemas.microsoft.com/office/powerpoint/2010/main" val="76094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EC399-5FD8-BF4C-9904-1E5B3117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F9F0-44FD-8144-8A1A-A927F5A92A7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8370" name="Rectangle 2">
            <a:extLst>
              <a:ext uri="{FF2B5EF4-FFF2-40B4-BE49-F238E27FC236}">
                <a16:creationId xmlns:a16="http://schemas.microsoft.com/office/drawing/2014/main" id="{ED5FFB91-996D-FC4F-AD1E-A01CB6650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Discounting Cash Flows</a:t>
            </a:r>
          </a:p>
        </p:txBody>
      </p:sp>
      <p:sp>
        <p:nvSpPr>
          <p:cNvPr id="698371" name="Rectangle 3">
            <a:extLst>
              <a:ext uri="{FF2B5EF4-FFF2-40B4-BE49-F238E27FC236}">
                <a16:creationId xmlns:a16="http://schemas.microsoft.com/office/drawing/2014/main" id="{C3A8DA20-0B70-A741-AF8C-214892A3D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future cash flow is discounted to a present value using the formula:</a:t>
            </a:r>
          </a:p>
          <a:p>
            <a:pPr lvl="1"/>
            <a:r>
              <a:rPr lang="en-US" altLang="en-US" dirty="0"/>
              <a:t>PV = FV/(1+$TV)^n </a:t>
            </a:r>
          </a:p>
          <a:p>
            <a:r>
              <a:rPr lang="en-US" altLang="en-US" dirty="0"/>
              <a:t>where PV = present value</a:t>
            </a:r>
          </a:p>
          <a:p>
            <a:r>
              <a:rPr lang="en-US" altLang="en-US" dirty="0"/>
              <a:t>FV = future value</a:t>
            </a:r>
          </a:p>
          <a:p>
            <a:r>
              <a:rPr lang="en-US" altLang="en-US" dirty="0"/>
              <a:t>$TV = the discount factor</a:t>
            </a:r>
          </a:p>
          <a:p>
            <a:r>
              <a:rPr lang="en-US" altLang="en-US" dirty="0"/>
              <a:t>N = the number of periods</a:t>
            </a:r>
          </a:p>
        </p:txBody>
      </p:sp>
    </p:spTree>
    <p:extLst>
      <p:ext uri="{BB962C8B-B14F-4D97-AF65-F5344CB8AC3E}">
        <p14:creationId xmlns:p14="http://schemas.microsoft.com/office/powerpoint/2010/main" val="142127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A828-89C0-3E49-A3BD-4D166AF1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02DC-2B42-3B4F-86CD-A8E7DD79078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96322" name="Rectangle 2">
            <a:extLst>
              <a:ext uri="{FF2B5EF4-FFF2-40B4-BE49-F238E27FC236}">
                <a16:creationId xmlns:a16="http://schemas.microsoft.com/office/drawing/2014/main" id="{3D6FA901-B9C2-7841-BF39-546F2E3E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Discounted Cash Flow Techniques</a:t>
            </a:r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056AE573-E86A-A747-8956-92DF15E1D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Two techniques use the formula to evaluate risk management projects: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Net Present Value (NPV). </a:t>
            </a:r>
            <a:r>
              <a:rPr lang="en-US" altLang="en-US" dirty="0"/>
              <a:t>Gives the highest net cash outlay that can achieve a required return. Uses required return as the discount factor.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r>
              <a:rPr lang="en-US" altLang="en-US" b="1" dirty="0"/>
              <a:t>Internal Rate of Return (IRR).</a:t>
            </a:r>
            <a:r>
              <a:rPr lang="en-US" altLang="en-US" dirty="0"/>
              <a:t> Calculates the likely return from a project.</a:t>
            </a:r>
          </a:p>
        </p:txBody>
      </p:sp>
    </p:spTree>
    <p:extLst>
      <p:ext uri="{BB962C8B-B14F-4D97-AF65-F5344CB8AC3E}">
        <p14:creationId xmlns:p14="http://schemas.microsoft.com/office/powerpoint/2010/main" val="309769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FC045-2731-B546-B15D-4F3C4F94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A2F6-F042-844F-8E9B-D57905E496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7346" name="Rectangle 2">
            <a:extLst>
              <a:ext uri="{FF2B5EF4-FFF2-40B4-BE49-F238E27FC236}">
                <a16:creationId xmlns:a16="http://schemas.microsoft.com/office/drawing/2014/main" id="{8C53F612-C001-DC45-A878-0B7B89C11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 Present Value</a:t>
            </a:r>
          </a:p>
        </p:txBody>
      </p:sp>
      <p:sp>
        <p:nvSpPr>
          <p:cNvPr id="697347" name="Rectangle 3">
            <a:extLst>
              <a:ext uri="{FF2B5EF4-FFF2-40B4-BE49-F238E27FC236}">
                <a16:creationId xmlns:a16="http://schemas.microsoft.com/office/drawing/2014/main" id="{E683B054-C0BA-0F4A-8DFB-374701FA4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724400"/>
          </a:xfrm>
        </p:spPr>
        <p:txBody>
          <a:bodyPr/>
          <a:lstStyle/>
          <a:p>
            <a:r>
              <a:rPr lang="en-US" altLang="en-US" dirty="0"/>
              <a:t>To find the NPV, we discount all future cash flows to the present value using the required return as a discount factor.</a:t>
            </a:r>
          </a:p>
          <a:p>
            <a:pPr lvl="1"/>
            <a:r>
              <a:rPr lang="en-US" altLang="en-US" dirty="0"/>
              <a:t>The present value is called the  net cash benefits (NCB).</a:t>
            </a:r>
          </a:p>
          <a:p>
            <a:pPr lvl="1"/>
            <a:r>
              <a:rPr lang="en-US" altLang="en-US" dirty="0"/>
              <a:t>If the NCB exceed NCO, the project is acceptable. </a:t>
            </a:r>
          </a:p>
        </p:txBody>
      </p:sp>
    </p:spTree>
    <p:extLst>
      <p:ext uri="{BB962C8B-B14F-4D97-AF65-F5344CB8AC3E}">
        <p14:creationId xmlns:p14="http://schemas.microsoft.com/office/powerpoint/2010/main" val="361996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98130-7234-5047-A5A8-1C4C6782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7B2B-EEE8-7049-A890-E8CFAEC6E6F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30146" name="Rectangle 2">
            <a:extLst>
              <a:ext uri="{FF2B5EF4-FFF2-40B4-BE49-F238E27FC236}">
                <a16:creationId xmlns:a16="http://schemas.microsoft.com/office/drawing/2014/main" id="{4468A183-0DBE-B143-9E9D-60618E0CC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1030147" name="Rectangle 3">
            <a:extLst>
              <a:ext uri="{FF2B5EF4-FFF2-40B4-BE49-F238E27FC236}">
                <a16:creationId xmlns:a16="http://schemas.microsoft.com/office/drawing/2014/main" id="{78D5822F-A458-5246-9C23-9EB061BAD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proposed project has the following data. What is the NPV? Is it acceptable?</a:t>
            </a:r>
          </a:p>
          <a:p>
            <a:pPr lvl="1"/>
            <a:r>
              <a:rPr lang="en-US" altLang="en-US" dirty="0"/>
              <a:t>Net cash outlay: $40 million.</a:t>
            </a:r>
          </a:p>
          <a:p>
            <a:pPr lvl="1"/>
            <a:r>
              <a:rPr lang="en-US" altLang="en-US" dirty="0"/>
              <a:t>Annual cash flows: zero.</a:t>
            </a:r>
          </a:p>
          <a:p>
            <a:pPr lvl="1"/>
            <a:r>
              <a:rPr lang="en-US" altLang="en-US" dirty="0"/>
              <a:t>Future value: $45 million at the end of year 4.</a:t>
            </a:r>
          </a:p>
          <a:p>
            <a:pPr lvl="1"/>
            <a:r>
              <a:rPr lang="en-US" altLang="en-US" dirty="0"/>
              <a:t>Required return: 7%</a:t>
            </a:r>
          </a:p>
        </p:txBody>
      </p:sp>
    </p:spTree>
    <p:extLst>
      <p:ext uri="{BB962C8B-B14F-4D97-AF65-F5344CB8AC3E}">
        <p14:creationId xmlns:p14="http://schemas.microsoft.com/office/powerpoint/2010/main" val="38326783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4" id="{383FD9D8-7AF9-8241-8EAE-B846523B5A39}" vid="{5A4C7104-0392-4647-A460-BBE0D9087B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127</TotalTime>
  <Words>720</Words>
  <Application>Microsoft Macintosh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Arial Black</vt:lpstr>
      <vt:lpstr>Times New Roman</vt:lpstr>
      <vt:lpstr>Wingdings</vt:lpstr>
      <vt:lpstr>Blank</vt:lpstr>
      <vt:lpstr>MSPhotoEd.3</vt:lpstr>
      <vt:lpstr>Presentation</vt:lpstr>
      <vt:lpstr>Three Return Concepts</vt:lpstr>
      <vt:lpstr>Required Return</vt:lpstr>
      <vt:lpstr>Likely Return</vt:lpstr>
      <vt:lpstr>Actual Return</vt:lpstr>
      <vt:lpstr>Discounting Cash Flows</vt:lpstr>
      <vt:lpstr>Discounted Cash Flow Techniques</vt:lpstr>
      <vt:lpstr>Net Present Value</vt:lpstr>
      <vt:lpstr>Question</vt:lpstr>
      <vt:lpstr>Answer</vt:lpstr>
      <vt:lpstr>Internal Rate of Return (IRR) Method</vt:lpstr>
      <vt:lpstr>Question</vt:lpstr>
      <vt:lpstr>Answer</vt:lpstr>
      <vt:lpstr>Monthly or Annual Discounting</vt:lpstr>
      <vt:lpstr>Mid-year Factor</vt:lpstr>
      <vt:lpstr>Residual Value Factor</vt:lpstr>
      <vt:lpstr>Question</vt:lpstr>
      <vt:lpstr>Answer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/>
  <dc:creator>John Hampton</dc:creator>
  <cp:keywords/>
  <dc:description/>
  <cp:lastModifiedBy>John Hampton</cp:lastModifiedBy>
  <cp:revision>13</cp:revision>
  <dcterms:created xsi:type="dcterms:W3CDTF">2018-09-29T13:47:54Z</dcterms:created>
  <dcterms:modified xsi:type="dcterms:W3CDTF">2018-10-15T21:50:42Z</dcterms:modified>
  <cp:category/>
</cp:coreProperties>
</file>