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sldIdLst>
    <p:sldId id="679" r:id="rId2"/>
    <p:sldId id="1251" r:id="rId3"/>
    <p:sldId id="665" r:id="rId4"/>
    <p:sldId id="680" r:id="rId5"/>
    <p:sldId id="1124" r:id="rId6"/>
    <p:sldId id="666" r:id="rId7"/>
    <p:sldId id="681" r:id="rId8"/>
    <p:sldId id="697" r:id="rId9"/>
    <p:sldId id="698" r:id="rId10"/>
    <p:sldId id="671" r:id="rId11"/>
    <p:sldId id="673" r:id="rId12"/>
    <p:sldId id="1245" r:id="rId13"/>
    <p:sldId id="1246" r:id="rId14"/>
    <p:sldId id="12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3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B526A-8DF2-FF49-B4D3-48503C226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1E67BE-D930-EB47-9D0E-C8BF6D9AD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F004BC-9E5C-1D47-9FB9-26BD37C8D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4CE5A-EDEB-014E-9D31-AAC86B177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8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E46904-3A0F-E043-8EF7-7ACB39364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30F42-52E3-8C41-A950-9FE952039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95D8B2-53ED-0E4D-9703-08B9FBFD9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FB47-A1FD-2E48-9962-315271749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9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3048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1C60C-D7BE-094C-9FEB-B7EE0F1F2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EB1ADC-3A60-AC44-B083-E91216CD2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E35625-167C-7849-8EAB-89D740E65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35C1B-2034-224C-856D-B6291D6CE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04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>
            <a:extLst>
              <a:ext uri="{FF2B5EF4-FFF2-40B4-BE49-F238E27FC236}">
                <a16:creationId xmlns:a16="http://schemas.microsoft.com/office/drawing/2014/main" id="{02DCC281-B3B6-0144-AD10-EC17AFB5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E9551596-09B8-FA4A-B0F1-F38C9E0E32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6019800"/>
          <a:ext cx="10874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r:id="rId3" imgW="13804900" imgH="4724400" progId="MSPhotoEd.3">
                  <p:embed/>
                </p:oleObj>
              </mc:Choice>
              <mc:Fallback>
                <p:oleObj r:id="rId3" imgW="13804900" imgH="4724400" progId="MSPhotoEd.3">
                  <p:embed/>
                  <p:pic>
                    <p:nvPicPr>
                      <p:cNvPr id="21507" name="Object 9">
                        <a:extLst>
                          <a:ext uri="{FF2B5EF4-FFF2-40B4-BE49-F238E27FC236}">
                            <a16:creationId xmlns:a16="http://schemas.microsoft.com/office/drawing/2014/main" id="{2B461611-0758-9545-96D3-82B532FB4C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579"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0874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>
            <a:extLst>
              <a:ext uri="{FF2B5EF4-FFF2-40B4-BE49-F238E27FC236}">
                <a16:creationId xmlns:a16="http://schemas.microsoft.com/office/drawing/2014/main" id="{BA3CD742-E311-B54F-A1E9-0F9F8A5BE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248400"/>
            <a:ext cx="5105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400">
                <a:solidFill>
                  <a:schemeClr val="tx1"/>
                </a:solidFill>
                <a:latin typeface="Arial Black" charset="0"/>
              </a:rPr>
              <a:t>Center for Professional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400" y="304800"/>
            <a:ext cx="8229600" cy="601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AB249C-8D74-D04D-A25E-1472EEDF1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28446D8-EA60-E346-9A78-A117B3192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E6BFAA0-BB56-A24A-9A4B-9DD9745AE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E1889-6D4D-174F-9C26-CF20B70A3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4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242F05-5403-FD43-A203-B79924AD8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CCB8A4-0D19-674D-9485-27D8E3F85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E711A0-059E-2D4C-9E82-36F193DA6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754B6-8539-1848-9E59-E0A458E1C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9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98DEA8-3244-1840-9BBA-0450A30C0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9B98E-1DCA-384B-B4E9-DCF648D94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B67E32-C91B-1B46-B2FC-AB630C74C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9EA56-CA3D-0146-9A96-4A1904CB5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15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C7A38-FE81-214C-9DF4-86FFE71FD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1F0B28-CA03-714C-9C68-90292C38E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7EE3C2-3283-224E-8C5C-97A0FB883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B68D2-B002-1549-B830-F0E9BF971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2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5C39D0-B52B-7242-9C42-A3CC29494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D1E33E-3304-8A4F-8554-DAD22BD29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808F0F-334B-984E-A28B-88C91A77F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C56B0-76CA-2E47-9823-7F7FDB5B6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41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D7090C-1E3A-324D-A923-696A480FB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82E454-9487-514B-BE3D-5AA2C7AFA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8C58BF-8902-3847-A14D-A5C87777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A36C-5D73-3D4C-8820-0FF9CFACB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A58AAF-5C82-4142-B6F2-514C95687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651EBC-4ECC-4848-AFA1-092EA25C0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E351D6-77DA-5440-BDEF-A64C466BB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8F7A0-6377-764C-B92C-CBAF94DC0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24AF2D-D352-A44A-A40C-87F5D344A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DDE8D-20BC-3C49-814C-5DE91CB3B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5E1355-502E-804F-B3B2-DDBEBC28A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D7208-C193-2C4C-AED9-9B8B5E5A5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1F845-8A08-A749-973F-2A724C854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A5D5A-9BE0-754E-86AA-847BE1720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357C40-E4A3-8644-B353-997514EB2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0C81A-F0B2-F24C-9CDD-4C68AC017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13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127FD5-6B63-9A48-A3E8-37A8C359C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28E935-34C2-4A4D-9D87-C9CC0FF3C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78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43517DDE-D516-1549-B3DE-799AAA899C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3BCBC334-3EB6-1F4A-BDE5-5991D1CD0A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E76BFD68-ECC7-314E-A4A7-BE88D4EDFA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D6B3298-D96E-BD44-9424-82DDBE68E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71B96B8-6419-8348-AE02-D94670204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anose="02020603050405020304" pitchFamily="18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0D96-E92E-2B46-9C24-E534EFDD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70-B594-244F-AFBF-0E95100D30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90850" name="Rectangle 2">
            <a:extLst>
              <a:ext uri="{FF2B5EF4-FFF2-40B4-BE49-F238E27FC236}">
                <a16:creationId xmlns:a16="http://schemas.microsoft.com/office/drawing/2014/main" id="{16EBFC12-7B69-2942-920E-314B05332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cs typeface="Times New Roman" panose="02020603050405020304" pitchFamily="18" charset="0"/>
              </a:rPr>
              <a:t>Presentation</a:t>
            </a:r>
          </a:p>
        </p:txBody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54A2003A-F610-614B-8B1E-8577B7349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cs typeface="Times New Roman" panose="02020603050405020304" pitchFamily="18" charset="0"/>
              </a:rPr>
              <a:t>Chapter 4</a:t>
            </a:r>
          </a:p>
          <a:p>
            <a:pPr algn="ctr"/>
            <a:endParaRPr lang="en-US" altLang="en-US" b="1" dirty="0"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800000"/>
                </a:solidFill>
                <a:cs typeface="Times New Roman" panose="02020603050405020304" pitchFamily="18" charset="0"/>
              </a:rPr>
              <a:t>Profit Planning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3200" b="1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algn="ctr"/>
            <a:endParaRPr lang="en-US" altLang="en-US" sz="3200" b="1" dirty="0">
              <a:cs typeface="Times New Roman" panose="02020603050405020304" pitchFamily="18" charset="0"/>
            </a:endParaRPr>
          </a:p>
          <a:p>
            <a:pPr algn="ctr"/>
            <a:endParaRPr lang="en-US" altLang="en-US" sz="3200" b="1" dirty="0">
              <a:cs typeface="Times New Roman" panose="02020603050405020304" pitchFamily="18" charset="0"/>
            </a:endParaRPr>
          </a:p>
          <a:p>
            <a:pPr algn="ctr"/>
            <a:endParaRPr lang="en-US" altLang="en-US" sz="3200" b="1" dirty="0">
              <a:solidFill>
                <a:srgbClr val="8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74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493C0-09EB-E741-B621-914DE6C8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7866-F5FE-8243-93FB-D7829E719FD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82658" name="Rectangle 2">
            <a:extLst>
              <a:ext uri="{FF2B5EF4-FFF2-40B4-BE49-F238E27FC236}">
                <a16:creationId xmlns:a16="http://schemas.microsoft.com/office/drawing/2014/main" id="{15416749-13EA-AA44-914E-353F6A7E7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Profit Planning and Stock Price</a:t>
            </a:r>
          </a:p>
        </p:txBody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id="{38F80D48-E863-4740-9C73-7DB7095F0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Investors link a firm’s profits to the market price of its stock. Key terms:</a:t>
            </a:r>
          </a:p>
          <a:p>
            <a:pPr lvl="1"/>
            <a:r>
              <a:rPr lang="en-US" altLang="en-US" b="1" dirty="0"/>
              <a:t>Earnings per Share (EPS). </a:t>
            </a:r>
            <a:r>
              <a:rPr lang="en-US" altLang="en-US" dirty="0"/>
              <a:t>Net income divided by outstanding shares of stock.</a:t>
            </a:r>
          </a:p>
          <a:p>
            <a:pPr lvl="1"/>
            <a:r>
              <a:rPr lang="en-US" altLang="en-US" b="1" dirty="0"/>
              <a:t>Price-earnings Ratio (P/E). </a:t>
            </a:r>
            <a:r>
              <a:rPr lang="en-US" altLang="en-US" dirty="0"/>
              <a:t>Market price divided by EPS.</a:t>
            </a:r>
          </a:p>
        </p:txBody>
      </p:sp>
    </p:spTree>
    <p:extLst>
      <p:ext uri="{BB962C8B-B14F-4D97-AF65-F5344CB8AC3E}">
        <p14:creationId xmlns:p14="http://schemas.microsoft.com/office/powerpoint/2010/main" val="364282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31F4-B89F-D040-82DF-B21EDA3B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4FCB-2F9C-0C4B-B3F1-0FEB960F9CE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3C3520BD-BE49-B646-8123-AFE5D275E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Normal P/E Multiple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58D5729A-89A7-D849-9C10-C0FA9FDD5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normal P/E multiple exists when EPS meets two conditions:</a:t>
            </a:r>
          </a:p>
          <a:p>
            <a:pPr lvl="1"/>
            <a:r>
              <a:rPr lang="en-US" altLang="en-US" dirty="0"/>
              <a:t>A firm has a satisfactory return on its capital.</a:t>
            </a:r>
          </a:p>
          <a:p>
            <a:pPr lvl="1"/>
            <a:r>
              <a:rPr lang="en-US" altLang="en-US" dirty="0"/>
              <a:t>Investors are not disturbed by unusual psychological or economic factors. </a:t>
            </a:r>
          </a:p>
        </p:txBody>
      </p:sp>
    </p:spTree>
    <p:extLst>
      <p:ext uri="{BB962C8B-B14F-4D97-AF65-F5344CB8AC3E}">
        <p14:creationId xmlns:p14="http://schemas.microsoft.com/office/powerpoint/2010/main" val="309614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31F4-B89F-D040-82DF-B21EDA3B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4FCB-2F9C-0C4B-B3F1-0FEB960F9CE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3C3520BD-BE49-B646-8123-AFE5D275E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Estimating Normal P/E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58D5729A-89A7-D849-9C10-C0FA9FDD5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normal P/E for a company or industry is estimated by analyzing:</a:t>
            </a:r>
          </a:p>
          <a:p>
            <a:r>
              <a:rPr lang="en-US" altLang="en-US" dirty="0"/>
              <a:t>Historical data.</a:t>
            </a:r>
          </a:p>
          <a:p>
            <a:r>
              <a:rPr lang="en-US" altLang="en-US" dirty="0"/>
              <a:t>Similar firms.</a:t>
            </a:r>
          </a:p>
          <a:p>
            <a:r>
              <a:rPr lang="en-US" altLang="en-US" dirty="0"/>
              <a:t>Industry norms.</a:t>
            </a:r>
          </a:p>
          <a:p>
            <a:r>
              <a:rPr lang="en-US" altLang="en-US" dirty="0"/>
              <a:t>National markets</a:t>
            </a:r>
          </a:p>
          <a:p>
            <a:r>
              <a:rPr lang="en-US" altLang="en-US" dirty="0"/>
              <a:t>Common sense.</a:t>
            </a:r>
          </a:p>
        </p:txBody>
      </p:sp>
    </p:spTree>
    <p:extLst>
      <p:ext uri="{BB962C8B-B14F-4D97-AF65-F5344CB8AC3E}">
        <p14:creationId xmlns:p14="http://schemas.microsoft.com/office/powerpoint/2010/main" val="302094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54A5-AE8C-224F-971B-16A2B727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DC337-0C4C-C946-95EC-AF2C23409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know when we have found the normal P/E?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7EE9F-E2A3-2E47-9738-3EE0B9DF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754B6-8539-1848-9E59-E0A458E1C8D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11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D256-56EF-3C48-BEED-2DD3208F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AD41-CB5F-9749-9821-D2C776C6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Nobody knows.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EFE8B-6FD5-5941-B34B-817E654B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754B6-8539-1848-9E59-E0A458E1C8D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5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3423D-BFB5-9D47-A152-1709C8EB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Analysis Income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9BE6F-B790-CD4F-841F-C8FE4F99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reach earnings before interest and taxes (Operating Income)</a:t>
            </a:r>
          </a:p>
          <a:p>
            <a:r>
              <a:rPr lang="en-US" dirty="0"/>
              <a:t>Revenues					10000</a:t>
            </a:r>
          </a:p>
          <a:p>
            <a:r>
              <a:rPr lang="en-US" dirty="0"/>
              <a:t>Variable costs		60%		  </a:t>
            </a:r>
            <a:r>
              <a:rPr lang="en-US" u="sng" dirty="0"/>
              <a:t>6000</a:t>
            </a:r>
          </a:p>
          <a:p>
            <a:r>
              <a:rPr lang="en-US" dirty="0"/>
              <a:t>Marginal contribution		  4000</a:t>
            </a:r>
          </a:p>
          <a:p>
            <a:r>
              <a:rPr lang="en-US" dirty="0"/>
              <a:t>Fixed costs				  </a:t>
            </a:r>
            <a:r>
              <a:rPr lang="en-US" u="sng" dirty="0"/>
              <a:t>1200</a:t>
            </a:r>
          </a:p>
          <a:p>
            <a:r>
              <a:rPr lang="en-US" dirty="0"/>
              <a:t>EBIT						  4800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898F-3EDF-7D4E-AD5B-B18A0B250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754B6-8539-1848-9E59-E0A458E1C8D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81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1739-BE85-1647-9626-CD3F3799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831C-6DD5-E44B-9C6A-968181F8256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E84CF513-2AE7-414D-A0C7-8720F62EA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Break-even Analysis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776D6199-B617-E74D-8166-758923600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minimum position that allows continued operations. Key terms:</a:t>
            </a:r>
          </a:p>
          <a:p>
            <a:pPr lvl="1"/>
            <a:r>
              <a:rPr lang="en-US" altLang="en-US" b="1" dirty="0"/>
              <a:t>Break-even Point. </a:t>
            </a:r>
            <a:r>
              <a:rPr lang="en-US" altLang="en-US" dirty="0"/>
              <a:t>The level of operations with neither a profit or loss. </a:t>
            </a:r>
          </a:p>
          <a:p>
            <a:pPr lvl="1"/>
            <a:r>
              <a:rPr lang="en-US" altLang="en-US" b="1" dirty="0"/>
              <a:t>Variable Cost</a:t>
            </a:r>
            <a:r>
              <a:rPr lang="en-US" altLang="en-US" dirty="0"/>
              <a:t>. The cost of producing goods or delivering services.</a:t>
            </a:r>
          </a:p>
          <a:p>
            <a:pPr lvl="1"/>
            <a:r>
              <a:rPr lang="en-US" altLang="en-US" b="1" dirty="0"/>
              <a:t>Fixed Cost. </a:t>
            </a:r>
            <a:r>
              <a:rPr lang="en-US" altLang="en-US" dirty="0"/>
              <a:t>Cost that does not vary with the level of activity. </a:t>
            </a:r>
          </a:p>
        </p:txBody>
      </p:sp>
    </p:spTree>
    <p:extLst>
      <p:ext uri="{BB962C8B-B14F-4D97-AF65-F5344CB8AC3E}">
        <p14:creationId xmlns:p14="http://schemas.microsoft.com/office/powerpoint/2010/main" val="23361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5A7D-E5E7-C74C-8986-F3F8C2AB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5BC2-94E6-1649-8212-E369B9CC07F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1874" name="Rectangle 2">
            <a:extLst>
              <a:ext uri="{FF2B5EF4-FFF2-40B4-BE49-F238E27FC236}">
                <a16:creationId xmlns:a16="http://schemas.microsoft.com/office/drawing/2014/main" id="{B87B1DDB-6EFC-C846-8EB1-19D374AB5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Marginal Contribution</a:t>
            </a:r>
          </a:p>
        </p:txBody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id="{C99B36F5-8108-BB4B-8E37-C795C5009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direct profit from operations.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en-US" altLang="en-US" b="1" dirty="0"/>
              <a:t>In Dollars. </a:t>
            </a:r>
            <a:r>
              <a:rPr lang="en-US" altLang="en-US" dirty="0"/>
              <a:t>Revenues – variable costs.</a:t>
            </a:r>
          </a:p>
          <a:p>
            <a:pPr marL="355600" lvl="1" indent="-342900"/>
            <a:r>
              <a:rPr lang="en-US" altLang="en-US" b="1" dirty="0"/>
              <a:t>As a Percent.</a:t>
            </a:r>
          </a:p>
          <a:p>
            <a:pPr marL="12700" lvl="1" indent="0">
              <a:buNone/>
            </a:pPr>
            <a:r>
              <a:rPr lang="en-US" altLang="en-US" b="1" dirty="0"/>
              <a:t>         </a:t>
            </a:r>
            <a:r>
              <a:rPr lang="en-US" altLang="en-US" u="sng" dirty="0"/>
              <a:t>Revenues – variable costs</a:t>
            </a:r>
          </a:p>
          <a:p>
            <a:pPr marL="12700" lvl="1" indent="0">
              <a:buNone/>
            </a:pPr>
            <a:r>
              <a:rPr lang="en-US" altLang="en-US" dirty="0"/>
              <a:t>                     Revenues </a:t>
            </a:r>
          </a:p>
          <a:p>
            <a:pPr marL="12700" lvl="1" indent="0">
              <a:buNone/>
            </a:pPr>
            <a:r>
              <a:rPr lang="en-US" altLang="en-US" dirty="0"/>
              <a:t>or (Rev – VC)/Rev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439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65647-D34A-AA48-8F5C-8C0CAE8B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0CD3-9CCF-9547-AEC4-D4760CD01D4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70082" name="Rectangle 2">
            <a:extLst>
              <a:ext uri="{FF2B5EF4-FFF2-40B4-BE49-F238E27FC236}">
                <a16:creationId xmlns:a16="http://schemas.microsoft.com/office/drawing/2014/main" id="{4F640DB0-D4D2-EA4A-8C55-D25B7BA29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B/E Dollars or Units</a:t>
            </a:r>
          </a:p>
        </p:txBody>
      </p:sp>
      <p:sp>
        <p:nvSpPr>
          <p:cNvPr id="1070083" name="Rectangle 3">
            <a:extLst>
              <a:ext uri="{FF2B5EF4-FFF2-40B4-BE49-F238E27FC236}">
                <a16:creationId xmlns:a16="http://schemas.microsoft.com/office/drawing/2014/main" id="{D5DFBB18-D4E9-FE48-8687-27ECBD4D0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break-even point may be calculated in dollars or units:</a:t>
            </a:r>
          </a:p>
          <a:p>
            <a:pPr lvl="1"/>
            <a:r>
              <a:rPr lang="en-US" altLang="en-US" dirty="0"/>
              <a:t>B/E_$ = level of revenues needed to cover fixed costs.</a:t>
            </a:r>
          </a:p>
          <a:p>
            <a:pPr lvl="1"/>
            <a:r>
              <a:rPr lang="en-US" altLang="en-US" dirty="0"/>
              <a:t>B/</a:t>
            </a:r>
            <a:r>
              <a:rPr lang="en-US" altLang="en-US" dirty="0" err="1"/>
              <a:t>E_units</a:t>
            </a:r>
            <a:r>
              <a:rPr lang="en-US" altLang="en-US" dirty="0"/>
              <a:t> = number of units sold needed to cover fixed costs</a:t>
            </a:r>
          </a:p>
        </p:txBody>
      </p:sp>
    </p:spTree>
    <p:extLst>
      <p:ext uri="{BB962C8B-B14F-4D97-AF65-F5344CB8AC3E}">
        <p14:creationId xmlns:p14="http://schemas.microsoft.com/office/powerpoint/2010/main" val="209956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429B-B858-234D-8EA5-F056C1A8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157F-8EF5-7C4B-9A64-D909B8FCA24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77538" name="Rectangle 2">
            <a:extLst>
              <a:ext uri="{FF2B5EF4-FFF2-40B4-BE49-F238E27FC236}">
                <a16:creationId xmlns:a16="http://schemas.microsoft.com/office/drawing/2014/main" id="{86F34F82-AB83-0247-A494-0CDF61AEE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Break-even Formula -- Dollars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EBEF7002-ED5C-4444-91C0-6E1276733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break-even point in dollars is calculated by the formula:</a:t>
            </a:r>
          </a:p>
          <a:p>
            <a:r>
              <a:rPr lang="en-US" altLang="en-US"/>
              <a:t>     B/E_$ = FC/(MC%)</a:t>
            </a:r>
          </a:p>
          <a:p>
            <a:r>
              <a:rPr lang="en-US" altLang="en-US"/>
              <a:t>where </a:t>
            </a:r>
          </a:p>
          <a:p>
            <a:pPr lvl="1"/>
            <a:r>
              <a:rPr lang="en-US" altLang="en-US"/>
              <a:t>B/E_$ = Revenues at the break-even point.</a:t>
            </a:r>
          </a:p>
          <a:p>
            <a:pPr lvl="1"/>
            <a:r>
              <a:rPr lang="en-US" altLang="en-US"/>
              <a:t>MC% = marginal contribution as a percent [(Rev-VC)/Rev]</a:t>
            </a:r>
          </a:p>
        </p:txBody>
      </p:sp>
    </p:spTree>
    <p:extLst>
      <p:ext uri="{BB962C8B-B14F-4D97-AF65-F5344CB8AC3E}">
        <p14:creationId xmlns:p14="http://schemas.microsoft.com/office/powerpoint/2010/main" val="227573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098DE-8185-9A41-B211-8A7BDF39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A77-31C7-7648-97AD-41708916AD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2898" name="Rectangle 2">
            <a:extLst>
              <a:ext uri="{FF2B5EF4-FFF2-40B4-BE49-F238E27FC236}">
                <a16:creationId xmlns:a16="http://schemas.microsoft.com/office/drawing/2014/main" id="{F05E7152-444A-C046-9341-AD350B67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Break-even Formula -- Units</a:t>
            </a:r>
          </a:p>
        </p:txBody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4AEA1275-F5F6-9C48-B1A0-BA714040E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break-even point in units sold is calculated:</a:t>
            </a:r>
          </a:p>
          <a:p>
            <a:r>
              <a:rPr lang="en-US" altLang="en-US"/>
              <a:t>     B/E_units = FC/(MC$)</a:t>
            </a:r>
          </a:p>
          <a:p>
            <a:r>
              <a:rPr lang="en-US" altLang="en-US"/>
              <a:t>where MC$ = Rev-VC</a:t>
            </a:r>
          </a:p>
          <a:p>
            <a:r>
              <a:rPr lang="en-US" altLang="en-US"/>
              <a:t>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09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BCEE6-103F-E34F-AA65-F8A3BB9A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D6A9-7D84-6541-9710-DE3129B6677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1330" name="Rectangle 2">
            <a:extLst>
              <a:ext uri="{FF2B5EF4-FFF2-40B4-BE49-F238E27FC236}">
                <a16:creationId xmlns:a16="http://schemas.microsoft.com/office/drawing/2014/main" id="{C28945EB-EBFA-A740-AABF-290E2A4E6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Profit-volume Analysis</a:t>
            </a:r>
          </a:p>
        </p:txBody>
      </p:sp>
      <p:sp>
        <p:nvSpPr>
          <p:cNvPr id="611331" name="Rectangle 3">
            <a:extLst>
              <a:ext uri="{FF2B5EF4-FFF2-40B4-BE49-F238E27FC236}">
                <a16:creationId xmlns:a16="http://schemas.microsoft.com/office/drawing/2014/main" id="{7D2A2916-1CD7-8C4A-9A8A-E04DBDD74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is a modification of break-even analysis. Profits are added to fixed costs. </a:t>
            </a:r>
          </a:p>
          <a:p>
            <a:endParaRPr lang="en-US" altLang="en-US" dirty="0"/>
          </a:p>
          <a:p>
            <a:r>
              <a:rPr lang="en-US" altLang="en-US" dirty="0"/>
              <a:t>B/</a:t>
            </a:r>
            <a:r>
              <a:rPr lang="en-US" altLang="en-US" dirty="0" err="1"/>
              <a:t>E_Revs</a:t>
            </a:r>
            <a:r>
              <a:rPr lang="en-US" altLang="en-US" dirty="0"/>
              <a:t> = (FC + Profit)/MC%</a:t>
            </a:r>
          </a:p>
          <a:p>
            <a:endParaRPr lang="en-US" altLang="en-US" dirty="0"/>
          </a:p>
          <a:p>
            <a:r>
              <a:rPr lang="en-US" altLang="en-US" dirty="0"/>
              <a:t>B/</a:t>
            </a:r>
            <a:r>
              <a:rPr lang="en-US" altLang="en-US" dirty="0" err="1"/>
              <a:t>E_Revs</a:t>
            </a:r>
            <a:r>
              <a:rPr lang="en-US" altLang="en-US" dirty="0"/>
              <a:t> equals the dollars of sales needed to achieve a desired profit.</a:t>
            </a:r>
          </a:p>
        </p:txBody>
      </p:sp>
    </p:spTree>
    <p:extLst>
      <p:ext uri="{BB962C8B-B14F-4D97-AF65-F5344CB8AC3E}">
        <p14:creationId xmlns:p14="http://schemas.microsoft.com/office/powerpoint/2010/main" val="387606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94101-546A-2944-B7D9-F1396C04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FF97-8964-504C-8B63-6DFEC5E28C3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13378" name="Rectangle 2">
            <a:extLst>
              <a:ext uri="{FF2B5EF4-FFF2-40B4-BE49-F238E27FC236}">
                <a16:creationId xmlns:a16="http://schemas.microsoft.com/office/drawing/2014/main" id="{0D8025B5-0893-EC44-9393-FC165A332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Marginal Analysis</a:t>
            </a:r>
          </a:p>
        </p:txBody>
      </p:sp>
      <p:sp>
        <p:nvSpPr>
          <p:cNvPr id="613379" name="Rectangle 3">
            <a:extLst>
              <a:ext uri="{FF2B5EF4-FFF2-40B4-BE49-F238E27FC236}">
                <a16:creationId xmlns:a16="http://schemas.microsoft.com/office/drawing/2014/main" id="{87F37B0B-2E80-C440-8F36-DA6C4101B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This is the application of profit-volume analysis:</a:t>
            </a:r>
          </a:p>
          <a:p>
            <a:pPr lvl="1"/>
            <a:r>
              <a:rPr lang="en-US" altLang="en-US" sz="2800" b="1" dirty="0"/>
              <a:t>Varying the Level of Revenues</a:t>
            </a:r>
            <a:r>
              <a:rPr lang="en-US" altLang="en-US" sz="2800" dirty="0"/>
              <a:t>. Forecasting profits at different sales levels while holding selling price and costs constant.</a:t>
            </a:r>
          </a:p>
          <a:p>
            <a:pPr lvl="1"/>
            <a:r>
              <a:rPr lang="en-US" altLang="en-US" sz="2800" b="1" dirty="0"/>
              <a:t>Varying Price.</a:t>
            </a:r>
            <a:r>
              <a:rPr lang="en-US" altLang="en-US" sz="2800" dirty="0"/>
              <a:t> Forecasting profits at different prices.</a:t>
            </a:r>
          </a:p>
          <a:p>
            <a:pPr lvl="1"/>
            <a:r>
              <a:rPr lang="en-US" altLang="en-US" sz="2800" b="1" dirty="0"/>
              <a:t>Varying Fixed and Variable Costs. </a:t>
            </a:r>
            <a:r>
              <a:rPr lang="en-US" altLang="en-US" sz="2800" dirty="0"/>
              <a:t>Trading one category of cost for another.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00427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383FD9D8-7AF9-8241-8EAE-B846523B5A39}" vid="{5A4C7104-0392-4647-A460-BBE0D9087B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</TotalTime>
  <Words>488</Words>
  <Application>Microsoft Macintosh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Arial Black</vt:lpstr>
      <vt:lpstr>Times New Roman</vt:lpstr>
      <vt:lpstr>Wingdings</vt:lpstr>
      <vt:lpstr>Blank</vt:lpstr>
      <vt:lpstr>MSPhotoEd.3</vt:lpstr>
      <vt:lpstr>Presentation</vt:lpstr>
      <vt:lpstr>Marginal Analysis Income Statement</vt:lpstr>
      <vt:lpstr>Break-even Analysis</vt:lpstr>
      <vt:lpstr>Marginal Contribution</vt:lpstr>
      <vt:lpstr>B/E Dollars or Units</vt:lpstr>
      <vt:lpstr>Break-even Formula -- Dollars</vt:lpstr>
      <vt:lpstr>Break-even Formula -- Units</vt:lpstr>
      <vt:lpstr>Profit-volume Analysis</vt:lpstr>
      <vt:lpstr>Marginal Analysis</vt:lpstr>
      <vt:lpstr>Profit Planning and Stock Price</vt:lpstr>
      <vt:lpstr>Normal P/E Multiple</vt:lpstr>
      <vt:lpstr>Estimating Normal P/E</vt:lpstr>
      <vt:lpstr>Question</vt:lpstr>
      <vt:lpstr>Answer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Leader’s Guide</dc:title>
  <dc:subject/>
  <dc:creator>John Hampton</dc:creator>
  <cp:keywords/>
  <dc:description/>
  <cp:lastModifiedBy>John Hampton</cp:lastModifiedBy>
  <cp:revision>14</cp:revision>
  <dcterms:created xsi:type="dcterms:W3CDTF">2018-09-14T21:30:39Z</dcterms:created>
  <dcterms:modified xsi:type="dcterms:W3CDTF">2018-10-07T14:38:19Z</dcterms:modified>
  <cp:category/>
</cp:coreProperties>
</file>