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1" r:id="rId1"/>
  </p:sldMasterIdLst>
  <p:sldIdLst>
    <p:sldId id="762" r:id="rId2"/>
    <p:sldId id="766" r:id="rId3"/>
    <p:sldId id="768" r:id="rId4"/>
    <p:sldId id="769" r:id="rId5"/>
    <p:sldId id="1078" r:id="rId6"/>
    <p:sldId id="771" r:id="rId7"/>
    <p:sldId id="772" r:id="rId8"/>
    <p:sldId id="773" r:id="rId9"/>
    <p:sldId id="774" r:id="rId10"/>
    <p:sldId id="775" r:id="rId11"/>
    <p:sldId id="776" r:id="rId12"/>
    <p:sldId id="777" r:id="rId13"/>
    <p:sldId id="780" r:id="rId14"/>
    <p:sldId id="781" r:id="rId15"/>
    <p:sldId id="782" r:id="rId16"/>
    <p:sldId id="783" r:id="rId17"/>
    <p:sldId id="784" r:id="rId18"/>
    <p:sldId id="785" r:id="rId19"/>
    <p:sldId id="1065" r:id="rId20"/>
    <p:sldId id="1066" r:id="rId21"/>
    <p:sldId id="1068" r:id="rId22"/>
    <p:sldId id="786" r:id="rId23"/>
    <p:sldId id="106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3"/>
    <p:restoredTop sz="94718"/>
  </p:normalViewPr>
  <p:slideViewPr>
    <p:cSldViewPr snapToGrid="0" snapToObjects="1">
      <p:cViewPr varScale="1">
        <p:scale>
          <a:sx n="87" d="100"/>
          <a:sy n="87" d="100"/>
        </p:scale>
        <p:origin x="19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D528FFD-1559-B64B-A1E1-3E450FD98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918E16-F847-F340-8E38-7F233BB12B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4C6B53-C085-B84E-9388-F7538B13AA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326B1-E057-5948-9297-9AF34E01A2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007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8D11DC-C252-0D42-AF19-7DA0FBF3B4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2FE9DF-7D0D-8540-BD3D-B398E1BA89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B46495-1581-FE4F-B4E9-92ABD4DDE8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C0874-A9A9-054C-A219-FD763F7FA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86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304800"/>
            <a:ext cx="20574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6019800" cy="6019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FBFB80-BEA6-914C-9EC7-445C41213F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5FE1E7-50A7-C946-AF0F-6E00D64E1D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5D1EC0-3E8F-1240-BCA4-E5CAF16CDA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DC8BB-2A51-5A43-96AA-F5EDE1B3E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006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>
            <a:extLst>
              <a:ext uri="{FF2B5EF4-FFF2-40B4-BE49-F238E27FC236}">
                <a16:creationId xmlns:a16="http://schemas.microsoft.com/office/drawing/2014/main" id="{27E58F3C-1D82-E24D-9B20-A74626A27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295400"/>
            <a:ext cx="73914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8DFF88E8-B732-CF48-89EE-C1C75AA3AD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6019800"/>
          <a:ext cx="1087438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r:id="rId3" imgW="13804900" imgH="4724400" progId="MSPhotoEd.3">
                  <p:embed/>
                </p:oleObj>
              </mc:Choice>
              <mc:Fallback>
                <p:oleObj r:id="rId3" imgW="13804900" imgH="4724400" progId="MSPhotoEd.3">
                  <p:embed/>
                  <p:pic>
                    <p:nvPicPr>
                      <p:cNvPr id="21507" name="Object 9">
                        <a:extLst>
                          <a:ext uri="{FF2B5EF4-FFF2-40B4-BE49-F238E27FC236}">
                            <a16:creationId xmlns:a16="http://schemas.microsoft.com/office/drawing/2014/main" id="{5F1309F1-020D-0B4B-AA54-61977AFD58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48579"/>
                      <a:stretch>
                        <a:fillRect/>
                      </a:stretch>
                    </p:blipFill>
                    <p:spPr bwMode="auto">
                      <a:xfrm>
                        <a:off x="685800" y="6019800"/>
                        <a:ext cx="1087438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0">
            <a:extLst>
              <a:ext uri="{FF2B5EF4-FFF2-40B4-BE49-F238E27FC236}">
                <a16:creationId xmlns:a16="http://schemas.microsoft.com/office/drawing/2014/main" id="{BF924B18-09AC-E54B-8D7F-93E6441C7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6248400"/>
            <a:ext cx="51054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400">
                <a:solidFill>
                  <a:schemeClr val="tx1"/>
                </a:solidFill>
                <a:latin typeface="Arial Black" charset="0"/>
              </a:rPr>
              <a:t>Center for Professional Education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6400" y="304800"/>
            <a:ext cx="8229600" cy="601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DB4FA0-F4CA-CC4E-B6FA-6393CB71E7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EF4580C-3F24-1747-8AC9-A8E1A4E13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06B9B908-A71C-3B4C-9BC4-3F46247AD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0C58F-785C-8D4E-B150-3070DBB7B7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61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3769A6-F775-D948-8DD9-E8E06A58E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F7BCBA-45EC-D948-8DD9-429315E2B1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B366A0-88C6-D64C-87E3-3CF9E0C8D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B632A-EB55-7844-9192-6019142B37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029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19FDBC-44D5-004E-9211-769BFEEA9C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BE2A74-821A-2940-806C-E325CE8DBC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076211-DC50-2D4D-A1C0-557B08596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6D6F3-EB8B-1C4A-BB29-7ADE4397B0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274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13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524000"/>
            <a:ext cx="4013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541CD9-A52C-0A40-8E5D-002E325EA2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159A55-FD1D-6F40-8F74-4D34478C37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27EE28-8523-9D42-ACE2-021D41A3C9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FF08C-B4D0-BE45-8A4E-90E0101D53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35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6590A6-5859-DC41-A149-F2D4464EF9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53FCC1-8C3B-B440-A4DD-9B8F08EE03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10823E2-C413-9D43-87B0-EC967F2CF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76FC7-D5B4-0D47-B25F-E591F45F01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78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8CC536A-D69F-1F48-A688-9045BAC107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D4DAC4F-DC9E-9248-B141-CAFD23B9F9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71D4E91-E546-4C42-AF35-5AD51EA174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CC6A1-0970-3D41-9229-C23DB8EEB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857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CE88081-D934-0D43-8E64-6C02EAC6D4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F77CED6-15EE-6044-B834-60DFFC1A9B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6A18ED-159B-5B4C-8A0E-98AD5DDF47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AAF3-D345-4D45-9EBC-4EC694885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931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11497E-9DEB-2141-9A17-9A84950ACF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72B8F3-D89D-854D-8CC8-89A3FE7DD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31388C-ADF0-EB41-BDD5-B5B83042D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CA3FC-FE15-D541-B618-3D284C1C77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85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6A3B83-2D6F-8141-A586-919BD3443A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7EE965-2629-AE44-A884-A9E0E41798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94C1D3-31EF-1E4B-B427-C860F13DBA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82280-2C4F-7042-A7C3-7B3DC506F2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750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0AF436-B872-5146-838C-C38D8EF5B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304800"/>
            <a:ext cx="820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F6C6696-9553-3944-9801-12A45AF624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178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1CC9C941-9595-D642-BB9B-7D893FA400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905000" cy="3619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040692D4-9D5E-5940-927E-F728B6C541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3619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C54776A7-DDB7-B44B-8CB3-D753030B18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324600"/>
            <a:ext cx="1905000" cy="3619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21E3D63-201A-6943-A3F7-52E6ED4A3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0FD2C602-02CF-8842-B5F6-96F78FDA88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295400"/>
            <a:ext cx="739140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99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q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anose="02020603050405020304" pitchFamily="18" charset="0"/>
        <a:buChar char="–"/>
        <a:defRPr kumimoji="1" sz="28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charset="0"/>
        <a:buChar char="–"/>
        <a:defRPr kumimoji="1"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charset="0"/>
        <a:buChar char="–"/>
        <a:defRPr kumimoji="1"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charset="0"/>
        <a:buChar char="–"/>
        <a:defRPr kumimoji="1"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charset="0"/>
        <a:buChar char="–"/>
        <a:defRPr kumimoji="1"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9C42C-29F2-EE42-9808-7FDE06CA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C4AC0-D946-1343-B451-80607F884CF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80962" name="Rectangle 2">
            <a:extLst>
              <a:ext uri="{FF2B5EF4-FFF2-40B4-BE49-F238E27FC236}">
                <a16:creationId xmlns:a16="http://schemas.microsoft.com/office/drawing/2014/main" id="{7A100992-9D90-8C49-9234-10BE3DE04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Presentation</a:t>
            </a:r>
            <a:endParaRPr lang="en-US" altLang="en-US" dirty="0">
              <a:cs typeface="Times New Roman" panose="02020603050405020304" pitchFamily="18" charset="0"/>
            </a:endParaRPr>
          </a:p>
        </p:txBody>
      </p:sp>
      <p:sp>
        <p:nvSpPr>
          <p:cNvPr id="680963" name="Rectangle 3">
            <a:extLst>
              <a:ext uri="{FF2B5EF4-FFF2-40B4-BE49-F238E27FC236}">
                <a16:creationId xmlns:a16="http://schemas.microsoft.com/office/drawing/2014/main" id="{CC84763D-2473-AE42-ABC2-3CB1464DAF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z="3200" b="1" dirty="0">
                <a:cs typeface="Times New Roman" panose="02020603050405020304" pitchFamily="18" charset="0"/>
              </a:rPr>
              <a:t>Chapter 9</a:t>
            </a:r>
          </a:p>
          <a:p>
            <a:pPr algn="ctr"/>
            <a:endParaRPr lang="en-US" altLang="en-US" sz="3200" b="1" dirty="0">
              <a:cs typeface="Times New Roman" panose="02020603050405020304" pitchFamily="18" charset="0"/>
            </a:endParaRPr>
          </a:p>
          <a:p>
            <a:pPr algn="ctr"/>
            <a:r>
              <a:rPr lang="en-US" altLang="en-US" b="1" dirty="0">
                <a:solidFill>
                  <a:srgbClr val="800000"/>
                </a:solidFill>
                <a:cs typeface="Times New Roman" panose="02020603050405020304" pitchFamily="18" charset="0"/>
              </a:rPr>
              <a:t>Capital Budgeting</a:t>
            </a:r>
          </a:p>
          <a:p>
            <a:pPr algn="ctr"/>
            <a:r>
              <a:rPr lang="en-US" altLang="en-US" b="1" dirty="0">
                <a:solidFill>
                  <a:srgbClr val="800000"/>
                </a:solidFill>
                <a:cs typeface="Times New Roman" panose="02020603050405020304" pitchFamily="18" charset="0"/>
              </a:rPr>
              <a:t>Cash Flows</a:t>
            </a:r>
          </a:p>
          <a:p>
            <a:pPr algn="ctr"/>
            <a:endParaRPr lang="en-US" altLang="en-US" b="1" dirty="0">
              <a:solidFill>
                <a:srgbClr val="800000"/>
              </a:solidFill>
              <a:cs typeface="Times New Roman" panose="02020603050405020304" pitchFamily="18" charset="0"/>
            </a:endParaRPr>
          </a:p>
          <a:p>
            <a:pPr algn="ctr"/>
            <a:endParaRPr lang="en-US" altLang="en-US" sz="3200" b="1" dirty="0">
              <a:solidFill>
                <a:srgbClr val="8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979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D5668-9538-6646-9907-46F37209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61004-3816-A74B-9660-CD54D422772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94274" name="Rectangle 2">
            <a:extLst>
              <a:ext uri="{FF2B5EF4-FFF2-40B4-BE49-F238E27FC236}">
                <a16:creationId xmlns:a16="http://schemas.microsoft.com/office/drawing/2014/main" id="{1A2F359F-D2DF-6542-A558-3C1916809D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Developing a Cash Flow Stream (2)</a:t>
            </a:r>
          </a:p>
        </p:txBody>
      </p:sp>
      <p:sp>
        <p:nvSpPr>
          <p:cNvPr id="694275" name="Rectangle 3">
            <a:extLst>
              <a:ext uri="{FF2B5EF4-FFF2-40B4-BE49-F238E27FC236}">
                <a16:creationId xmlns:a16="http://schemas.microsoft.com/office/drawing/2014/main" id="{186B952D-A8E4-F148-88F0-A4EFAFC21E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#4. Tax Calculation</a:t>
            </a:r>
            <a:r>
              <a:rPr lang="en-US" altLang="en-US"/>
              <a:t>. Used for tax effects.</a:t>
            </a:r>
          </a:p>
          <a:p>
            <a:r>
              <a:rPr lang="en-US" altLang="en-US" b="1"/>
              <a:t>#5. Project Cash Flows</a:t>
            </a:r>
            <a:r>
              <a:rPr lang="en-US" altLang="en-US"/>
              <a:t>. The after-tax cash flows.</a:t>
            </a:r>
          </a:p>
          <a:p>
            <a:r>
              <a:rPr lang="en-US" altLang="en-US" b="1"/>
              <a:t>#6. Residual Cash Flows</a:t>
            </a:r>
            <a:r>
              <a:rPr lang="en-US" altLang="en-US"/>
              <a:t>. Cash effects from selling the asset at the end of the planning horizon.</a:t>
            </a:r>
          </a:p>
          <a:p>
            <a:r>
              <a:rPr lang="en-US" altLang="en-US" b="1"/>
              <a:t>#7. After-tax Cash Flow Stream</a:t>
            </a:r>
            <a:r>
              <a:rPr lang="en-US" altLang="en-US"/>
              <a:t>. Brings all the cash effects together.</a:t>
            </a:r>
          </a:p>
        </p:txBody>
      </p:sp>
    </p:spTree>
    <p:extLst>
      <p:ext uri="{BB962C8B-B14F-4D97-AF65-F5344CB8AC3E}">
        <p14:creationId xmlns:p14="http://schemas.microsoft.com/office/powerpoint/2010/main" val="1492366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69F7D-A261-B648-BDEF-98539AF7F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232D5-D8A8-6448-B900-1B4E3CEB4DF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95298" name="Rectangle 2">
            <a:extLst>
              <a:ext uri="{FF2B5EF4-FFF2-40B4-BE49-F238E27FC236}">
                <a16:creationId xmlns:a16="http://schemas.microsoft.com/office/drawing/2014/main" id="{B47EB5F5-9D97-3442-BB7C-8D5FEA3C35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 Cash Outlay (NCO)</a:t>
            </a:r>
          </a:p>
        </p:txBody>
      </p:sp>
      <p:sp>
        <p:nvSpPr>
          <p:cNvPr id="695299" name="Rectangle 3">
            <a:extLst>
              <a:ext uri="{FF2B5EF4-FFF2-40B4-BE49-F238E27FC236}">
                <a16:creationId xmlns:a16="http://schemas.microsoft.com/office/drawing/2014/main" id="{33CA7C19-6B7D-C549-B0FE-07F43B976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first item in a cash flow stream is the total cash to start a project. Two cash items are:</a:t>
            </a:r>
          </a:p>
          <a:p>
            <a:pPr lvl="1"/>
            <a:r>
              <a:rPr lang="en-US" altLang="en-US" b="1"/>
              <a:t>Purchase Price</a:t>
            </a:r>
            <a:r>
              <a:rPr lang="en-US" altLang="en-US"/>
              <a:t>. Asset cost with timing of cash flows.</a:t>
            </a:r>
          </a:p>
          <a:p>
            <a:pPr lvl="1"/>
            <a:r>
              <a:rPr lang="en-US" altLang="en-US" b="1"/>
              <a:t>Fees and Other Costs</a:t>
            </a:r>
            <a:r>
              <a:rPr lang="en-US" altLang="en-US"/>
              <a:t>. Legal, accounting, and other fees.</a:t>
            </a:r>
          </a:p>
        </p:txBody>
      </p:sp>
    </p:spTree>
    <p:extLst>
      <p:ext uri="{BB962C8B-B14F-4D97-AF65-F5344CB8AC3E}">
        <p14:creationId xmlns:p14="http://schemas.microsoft.com/office/powerpoint/2010/main" val="2100651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9C0AA-23F2-7349-976C-BDFC4A0B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BF648-3763-FF48-8EDD-8DBCC752C47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96322" name="Rectangle 2">
            <a:extLst>
              <a:ext uri="{FF2B5EF4-FFF2-40B4-BE49-F238E27FC236}">
                <a16:creationId xmlns:a16="http://schemas.microsoft.com/office/drawing/2014/main" id="{6312512F-5362-384D-AC1C-44969D70B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NCO: Capitalized Costs </a:t>
            </a:r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696323" name="Rectangle 3">
            <a:extLst>
              <a:ext uri="{FF2B5EF4-FFF2-40B4-BE49-F238E27FC236}">
                <a16:creationId xmlns:a16="http://schemas.microsoft.com/office/drawing/2014/main" id="{63A0C3CD-21B6-624B-9E28-A7F91D80A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/>
              <a:t>Capitalization </a:t>
            </a:r>
            <a:r>
              <a:rPr lang="en-US" altLang="en-US" dirty="0"/>
              <a:t>means NCO fixed asset costs are added to the asset base rather than expensed when occurred. The expense is recognized over the life of the project.</a:t>
            </a:r>
          </a:p>
        </p:txBody>
      </p:sp>
    </p:spTree>
    <p:extLst>
      <p:ext uri="{BB962C8B-B14F-4D97-AF65-F5344CB8AC3E}">
        <p14:creationId xmlns:p14="http://schemas.microsoft.com/office/powerpoint/2010/main" val="3730996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9656C-29C5-E447-B79F-F2960E48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174C-22B4-4741-9DEA-B975DA04BF6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99394" name="Rectangle 2">
            <a:extLst>
              <a:ext uri="{FF2B5EF4-FFF2-40B4-BE49-F238E27FC236}">
                <a16:creationId xmlns:a16="http://schemas.microsoft.com/office/drawing/2014/main" id="{ADAC0721-7E82-A64A-B1E5-B3C816330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NCO: Funds Tied Up</a:t>
            </a:r>
          </a:p>
        </p:txBody>
      </p:sp>
      <p:sp>
        <p:nvSpPr>
          <p:cNvPr id="699395" name="Rectangle 3">
            <a:extLst>
              <a:ext uri="{FF2B5EF4-FFF2-40B4-BE49-F238E27FC236}">
                <a16:creationId xmlns:a16="http://schemas.microsoft.com/office/drawing/2014/main" id="{E0B0633F-85FD-B845-B11C-575DF16B22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Funds tied up during the planning horizon that are not spent would be available at the end of the planning horizon. </a:t>
            </a:r>
          </a:p>
          <a:p>
            <a:pPr lvl="1"/>
            <a:r>
              <a:rPr lang="en-US" altLang="en-US" dirty="0"/>
              <a:t>Funds tied up are treated as an outlay at the start and an inflow at the end. </a:t>
            </a:r>
          </a:p>
          <a:p>
            <a:pPr lvl="1"/>
            <a:r>
              <a:rPr lang="en-US" altLang="en-US" dirty="0"/>
              <a:t>This adjusts for the time value of money using a discounted cash flow technique.</a:t>
            </a:r>
          </a:p>
        </p:txBody>
      </p:sp>
    </p:spTree>
    <p:extLst>
      <p:ext uri="{BB962C8B-B14F-4D97-AF65-F5344CB8AC3E}">
        <p14:creationId xmlns:p14="http://schemas.microsoft.com/office/powerpoint/2010/main" val="1442011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B5C5A1-91DA-654A-BF15-B79C84B1B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C63D3-7D5F-544D-87F8-EE618ED9C1D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00418" name="Rectangle 2">
            <a:extLst>
              <a:ext uri="{FF2B5EF4-FFF2-40B4-BE49-F238E27FC236}">
                <a16:creationId xmlns:a16="http://schemas.microsoft.com/office/drawing/2014/main" id="{7BD339E5-8DF3-764B-AE3C-88CF8E904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NCO: Debt Financing</a:t>
            </a:r>
          </a:p>
        </p:txBody>
      </p:sp>
      <p:sp>
        <p:nvSpPr>
          <p:cNvPr id="700419" name="Rectangle 3">
            <a:extLst>
              <a:ext uri="{FF2B5EF4-FFF2-40B4-BE49-F238E27FC236}">
                <a16:creationId xmlns:a16="http://schemas.microsoft.com/office/drawing/2014/main" id="{FAFC5F5E-1D31-FB4C-A1E7-611C8AF5F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Funds provided by lenders reduces the NCO.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3796425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1FE630-C1B4-0249-BCF9-FAB673E41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1D0C9-B047-0D43-8D41-D51C3C5A4E1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01442" name="Rectangle 2">
            <a:extLst>
              <a:ext uri="{FF2B5EF4-FFF2-40B4-BE49-F238E27FC236}">
                <a16:creationId xmlns:a16="http://schemas.microsoft.com/office/drawing/2014/main" id="{0EF04EDD-6483-D74F-9A43-225A7B5CB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NCO: Accrued Interest</a:t>
            </a:r>
          </a:p>
        </p:txBody>
      </p:sp>
      <p:sp>
        <p:nvSpPr>
          <p:cNvPr id="701443" name="Rectangle 3">
            <a:extLst>
              <a:ext uri="{FF2B5EF4-FFF2-40B4-BE49-F238E27FC236}">
                <a16:creationId xmlns:a16="http://schemas.microsoft.com/office/drawing/2014/main" id="{6EB11208-07B0-E840-B15D-599B94BAD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While preparing for operation, a project will not generate revenues to make interest and principal payments on debt. In many cases, the interest will accrue until start-up.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516822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B26DC-E5F0-2F4A-BBA0-1B090E0CC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8B938-0CAA-0B4F-9659-046E821221A4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02466" name="Rectangle 2">
            <a:extLst>
              <a:ext uri="{FF2B5EF4-FFF2-40B4-BE49-F238E27FC236}">
                <a16:creationId xmlns:a16="http://schemas.microsoft.com/office/drawing/2014/main" id="{95D59E53-9E19-1E49-8507-67A24CF6D8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NCO Calculation</a:t>
            </a:r>
          </a:p>
        </p:txBody>
      </p:sp>
      <p:sp>
        <p:nvSpPr>
          <p:cNvPr id="702467" name="Rectangle 3">
            <a:extLst>
              <a:ext uri="{FF2B5EF4-FFF2-40B4-BE49-F238E27FC236}">
                <a16:creationId xmlns:a16="http://schemas.microsoft.com/office/drawing/2014/main" id="{D4B55495-A62C-CC41-BF46-7D06B8654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net cash outlay equals:</a:t>
            </a:r>
          </a:p>
          <a:p>
            <a:pPr lvl="1"/>
            <a:r>
              <a:rPr lang="en-US" altLang="en-US" dirty="0"/>
              <a:t>Present Value of Purchase Price (outflow)</a:t>
            </a:r>
          </a:p>
          <a:p>
            <a:pPr lvl="1"/>
            <a:r>
              <a:rPr lang="en-US" altLang="en-US" dirty="0"/>
              <a:t>Plus Fees (outflow)</a:t>
            </a:r>
          </a:p>
          <a:p>
            <a:pPr lvl="1"/>
            <a:r>
              <a:rPr lang="en-US" altLang="en-US" dirty="0"/>
              <a:t>Plus Capitalized Costs (outflow)</a:t>
            </a:r>
          </a:p>
          <a:p>
            <a:pPr lvl="1"/>
            <a:r>
              <a:rPr lang="en-US" altLang="en-US" dirty="0"/>
              <a:t>Plus Funds Tied Up (outflow)</a:t>
            </a:r>
          </a:p>
          <a:p>
            <a:pPr lvl="1"/>
            <a:r>
              <a:rPr lang="en-US" altLang="en-US" dirty="0"/>
              <a:t>Less Debt (inflow)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3016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14CCF-D857-FC44-88D0-66E7B7488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C060C-BBF0-2C45-8767-A091740682E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03490" name="Rectangle 2">
            <a:extLst>
              <a:ext uri="{FF2B5EF4-FFF2-40B4-BE49-F238E27FC236}">
                <a16:creationId xmlns:a16="http://schemas.microsoft.com/office/drawing/2014/main" id="{42DE6B93-AA04-A845-B609-466AD9C91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NCO: Disbursements Over Time</a:t>
            </a:r>
          </a:p>
        </p:txBody>
      </p:sp>
      <p:sp>
        <p:nvSpPr>
          <p:cNvPr id="703491" name="Rectangle 3">
            <a:extLst>
              <a:ext uri="{FF2B5EF4-FFF2-40B4-BE49-F238E27FC236}">
                <a16:creationId xmlns:a16="http://schemas.microsoft.com/office/drawing/2014/main" id="{0DAA724C-F7B0-3B47-AA30-999D888FD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Projects often require money to be invested in advance of the start of operations.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altLang="en-US" dirty="0"/>
              <a:t>A time value of money is recognized for early capital expenditures.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altLang="en-US" dirty="0"/>
              <a:t>Since the funds are outflows, they are viewed as having a low risk.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altLang="en-US" dirty="0"/>
              <a:t>A borrowing rate is usually used as the time value factor.</a:t>
            </a:r>
          </a:p>
        </p:txBody>
      </p:sp>
    </p:spTree>
    <p:extLst>
      <p:ext uri="{BB962C8B-B14F-4D97-AF65-F5344CB8AC3E}">
        <p14:creationId xmlns:p14="http://schemas.microsoft.com/office/powerpoint/2010/main" val="997658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AF6DDF-5D7D-D348-8053-539B9FB0B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9A824-38B8-904D-8E45-7875C0C30D2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704514" name="Rectangle 2">
            <a:extLst>
              <a:ext uri="{FF2B5EF4-FFF2-40B4-BE49-F238E27FC236}">
                <a16:creationId xmlns:a16="http://schemas.microsoft.com/office/drawing/2014/main" id="{37DC5FE9-C11D-ED4A-9612-15E35A770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NCO: Time Value Formula</a:t>
            </a:r>
            <a:endParaRPr lang="en-US" altLang="en-US" dirty="0">
              <a:solidFill>
                <a:srgbClr val="CC0000"/>
              </a:solidFill>
            </a:endParaRPr>
          </a:p>
        </p:txBody>
      </p:sp>
      <p:sp>
        <p:nvSpPr>
          <p:cNvPr id="704515" name="Rectangle 3">
            <a:extLst>
              <a:ext uri="{FF2B5EF4-FFF2-40B4-BE49-F238E27FC236}">
                <a16:creationId xmlns:a16="http://schemas.microsoft.com/office/drawing/2014/main" id="{2A21759F-601C-A943-B45B-8B6144D5D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572000"/>
          </a:xfrm>
        </p:spPr>
        <p:txBody>
          <a:bodyPr/>
          <a:lstStyle/>
          <a:p>
            <a:r>
              <a:rPr lang="en-US" altLang="en-US" b="1" dirty="0"/>
              <a:t>Year Zero </a:t>
            </a:r>
            <a:r>
              <a:rPr lang="en-US" altLang="en-US" dirty="0"/>
              <a:t>is the start of operations. Year –1 is one year earlier. Invested funds are moved forward to year zero.</a:t>
            </a:r>
          </a:p>
          <a:p>
            <a:pPr marL="457200" lvl="1" indent="0">
              <a:buNone/>
            </a:pPr>
            <a:r>
              <a:rPr lang="en-US" altLang="en-US" dirty="0"/>
              <a:t>FV = PV*(1+$TV)^N</a:t>
            </a:r>
          </a:p>
          <a:p>
            <a:r>
              <a:rPr lang="en-US" altLang="en-US" dirty="0"/>
              <a:t>Where PV = the disbursement of cash.</a:t>
            </a:r>
          </a:p>
          <a:p>
            <a:r>
              <a:rPr lang="en-US" altLang="en-US" dirty="0" err="1"/>
              <a:t>i</a:t>
            </a:r>
            <a:r>
              <a:rPr lang="en-US" altLang="en-US" dirty="0"/>
              <a:t> = the time value factor.</a:t>
            </a:r>
          </a:p>
          <a:p>
            <a:r>
              <a:rPr lang="en-US" altLang="en-US" dirty="0"/>
              <a:t>n = periods from disbursement to start-up.</a:t>
            </a:r>
          </a:p>
        </p:txBody>
      </p:sp>
    </p:spTree>
    <p:extLst>
      <p:ext uri="{BB962C8B-B14F-4D97-AF65-F5344CB8AC3E}">
        <p14:creationId xmlns:p14="http://schemas.microsoft.com/office/powerpoint/2010/main" val="2299831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DB1C2-0E0F-4A44-8092-9792C2301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C0CEF-1CC8-6A4F-8445-EA8379B7B78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93282" name="Rectangle 2">
            <a:extLst>
              <a:ext uri="{FF2B5EF4-FFF2-40B4-BE49-F238E27FC236}">
                <a16:creationId xmlns:a16="http://schemas.microsoft.com/office/drawing/2014/main" id="{DFB3E2A4-1332-C84F-9881-A29476BA7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Answer</a:t>
            </a:r>
          </a:p>
        </p:txBody>
      </p:sp>
      <p:sp>
        <p:nvSpPr>
          <p:cNvPr id="993283" name="Rectangle 3">
            <a:extLst>
              <a:ext uri="{FF2B5EF4-FFF2-40B4-BE49-F238E27FC236}">
                <a16:creationId xmlns:a16="http://schemas.microsoft.com/office/drawing/2014/main" id="{AAA7D854-C2A0-CD4E-AC57-0D67A264C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178800" cy="4572000"/>
          </a:xfrm>
        </p:spPr>
        <p:txBody>
          <a:bodyPr/>
          <a:lstStyle/>
          <a:p>
            <a:r>
              <a:rPr lang="en-US" altLang="en-US" dirty="0"/>
              <a:t>The formula (FV = PV*(1+$TV)^N) is nothing more than compounding over time.</a:t>
            </a:r>
          </a:p>
          <a:p>
            <a:r>
              <a:rPr lang="en-US" altLang="en-US" b="1" dirty="0"/>
              <a:t>  PV	    	         $TV		N		FV</a:t>
            </a:r>
          </a:p>
          <a:p>
            <a:r>
              <a:rPr lang="en-US" altLang="en-US" dirty="0"/>
              <a:t>1000 		10%		-3 		1100 </a:t>
            </a:r>
          </a:p>
          <a:p>
            <a:r>
              <a:rPr lang="en-US" altLang="en-US" dirty="0"/>
              <a:t>1100 		10%		-2		1210 </a:t>
            </a:r>
          </a:p>
          <a:p>
            <a:r>
              <a:rPr lang="en-US" altLang="en-US" dirty="0"/>
              <a:t>1210 		10%		-1		1331 </a:t>
            </a:r>
          </a:p>
          <a:p>
            <a:r>
              <a:rPr lang="en-US" altLang="en-US" dirty="0"/>
              <a:t>1331 		10%		 0		1464 </a:t>
            </a:r>
          </a:p>
        </p:txBody>
      </p:sp>
    </p:spTree>
    <p:extLst>
      <p:ext uri="{BB962C8B-B14F-4D97-AF65-F5344CB8AC3E}">
        <p14:creationId xmlns:p14="http://schemas.microsoft.com/office/powerpoint/2010/main" val="107749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15FDD-DE1E-854C-91FF-87F3E1E0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406-FC80-2C4E-BDF3-B353E63F3F0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85058" name="Rectangle 2">
            <a:extLst>
              <a:ext uri="{FF2B5EF4-FFF2-40B4-BE49-F238E27FC236}">
                <a16:creationId xmlns:a16="http://schemas.microsoft.com/office/drawing/2014/main" id="{EB3478F1-CF5B-E343-A9F5-142B63C0A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 Sides of an Investment Decision </a:t>
            </a:r>
          </a:p>
        </p:txBody>
      </p:sp>
      <p:sp>
        <p:nvSpPr>
          <p:cNvPr id="685059" name="Rectangle 3">
            <a:extLst>
              <a:ext uri="{FF2B5EF4-FFF2-40B4-BE49-F238E27FC236}">
                <a16:creationId xmlns:a16="http://schemas.microsoft.com/office/drawing/2014/main" id="{21186B63-98A8-1247-BDB5-E9648FB22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sz="2800" b="1" dirty="0"/>
              <a:t>Likely Return</a:t>
            </a:r>
            <a:r>
              <a:rPr lang="en-US" altLang="en-US" sz="2800" dirty="0"/>
              <a:t>. Forecast the expected return from the investment. Compare an expenditure of cash and with a stream of cash inflows.</a:t>
            </a:r>
          </a:p>
          <a:p>
            <a:pPr lvl="1"/>
            <a:r>
              <a:rPr lang="en-US" altLang="en-US" sz="2800" b="1" dirty="0"/>
              <a:t>Required Return</a:t>
            </a:r>
            <a:r>
              <a:rPr lang="en-US" altLang="en-US" sz="2800" dirty="0"/>
              <a:t>. Determine the required return given the level of risk. </a:t>
            </a:r>
          </a:p>
          <a:p>
            <a:r>
              <a:rPr lang="en-US" altLang="en-US" sz="2800" dirty="0"/>
              <a:t>If an investment requires a 20% return after taxes, the proposal must offer such a likely return.</a:t>
            </a:r>
          </a:p>
        </p:txBody>
      </p:sp>
    </p:spTree>
    <p:extLst>
      <p:ext uri="{BB962C8B-B14F-4D97-AF65-F5344CB8AC3E}">
        <p14:creationId xmlns:p14="http://schemas.microsoft.com/office/powerpoint/2010/main" val="13245110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6396C-0C56-BC47-BEC0-9935B5543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4FBEE-BD3D-124E-A7E2-101EEED571EB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94306" name="Rectangle 2">
            <a:extLst>
              <a:ext uri="{FF2B5EF4-FFF2-40B4-BE49-F238E27FC236}">
                <a16:creationId xmlns:a16="http://schemas.microsoft.com/office/drawing/2014/main" id="{C022906A-0D1F-9647-9770-A0DA66FB4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 Cash Outlay (NCO)</a:t>
            </a:r>
          </a:p>
        </p:txBody>
      </p:sp>
      <p:sp>
        <p:nvSpPr>
          <p:cNvPr id="994307" name="Rectangle 3">
            <a:extLst>
              <a:ext uri="{FF2B5EF4-FFF2-40B4-BE49-F238E27FC236}">
                <a16:creationId xmlns:a16="http://schemas.microsoft.com/office/drawing/2014/main" id="{B2FB3EBF-336C-3341-AAF0-C40337698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This is all startup monies adjusted for time value to year zero. Possibilities are: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Cash Disbursements. </a:t>
            </a:r>
            <a:r>
              <a:rPr lang="en-US" altLang="en-US" dirty="0"/>
              <a:t>For the project.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Fees. </a:t>
            </a:r>
            <a:r>
              <a:rPr lang="en-US" altLang="en-US" dirty="0"/>
              <a:t>For design, architecture, accounting, legal, or other. </a:t>
            </a:r>
            <a:endParaRPr lang="en-US" altLang="en-US" b="1" dirty="0"/>
          </a:p>
          <a:p>
            <a:pPr lvl="1">
              <a:lnSpc>
                <a:spcPct val="90000"/>
              </a:lnSpc>
            </a:pPr>
            <a:r>
              <a:rPr lang="en-US" altLang="en-US" b="1" dirty="0"/>
              <a:t>Capitalized Costs</a:t>
            </a:r>
            <a:r>
              <a:rPr lang="en-US" altLang="en-US" dirty="0"/>
              <a:t>. Assets that will be depreciated over time.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Funds Tied Up</a:t>
            </a:r>
            <a:r>
              <a:rPr lang="en-US" altLang="en-US" dirty="0"/>
              <a:t>. That will be returned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2111653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5BD67-4B88-0742-B465-FEDFDDC35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8874-76F0-A34F-A4BC-3EB222EC1F1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96354" name="Rectangle 2">
            <a:extLst>
              <a:ext uri="{FF2B5EF4-FFF2-40B4-BE49-F238E27FC236}">
                <a16:creationId xmlns:a16="http://schemas.microsoft.com/office/drawing/2014/main" id="{954420CC-891B-C541-834B-5A0BCCF371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Debt in the Net Cash Outlay</a:t>
            </a:r>
          </a:p>
        </p:txBody>
      </p:sp>
      <p:sp>
        <p:nvSpPr>
          <p:cNvPr id="996355" name="Rectangle 3">
            <a:extLst>
              <a:ext uri="{FF2B5EF4-FFF2-40B4-BE49-F238E27FC236}">
                <a16:creationId xmlns:a16="http://schemas.microsoft.com/office/drawing/2014/main" id="{ADAD23A2-B368-9340-9A36-E115D37A5D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Any debt used to finance a project reduces the net cash outlay. Care must be taken for debt financing:</a:t>
            </a:r>
          </a:p>
          <a:p>
            <a:pPr lvl="1"/>
            <a:r>
              <a:rPr lang="en-US" altLang="en-US" b="1"/>
              <a:t>Accrued Interest. </a:t>
            </a:r>
            <a:r>
              <a:rPr lang="en-US" altLang="en-US"/>
              <a:t>If it accrues prior to year 0, add it to the starting loan. </a:t>
            </a:r>
          </a:p>
          <a:p>
            <a:pPr lvl="1"/>
            <a:r>
              <a:rPr lang="en-US" altLang="en-US" b="1"/>
              <a:t>Pay-as-you-Go Interest. </a:t>
            </a:r>
            <a:r>
              <a:rPr lang="en-US" altLang="en-US"/>
              <a:t>If it is paid prior to year 0, add it to the NCO.</a:t>
            </a:r>
          </a:p>
          <a:p>
            <a:pPr lvl="1"/>
            <a:r>
              <a:rPr lang="en-US" altLang="en-US" b="1"/>
              <a:t>Repayment. </a:t>
            </a:r>
            <a:r>
              <a:rPr lang="en-US" altLang="en-US"/>
              <a:t>Create an appropriate amortization schedule after year 0.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3108673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5EA93-915D-BC4E-A7DA-33DBAF733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6B9A-17DE-3840-9613-FEB962B9169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705538" name="Rectangle 2">
            <a:extLst>
              <a:ext uri="{FF2B5EF4-FFF2-40B4-BE49-F238E27FC236}">
                <a16:creationId xmlns:a16="http://schemas.microsoft.com/office/drawing/2014/main" id="{A87D60E3-78BB-924E-BF2C-966C727D4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705539" name="Rectangle 3">
            <a:extLst>
              <a:ext uri="{FF2B5EF4-FFF2-40B4-BE49-F238E27FC236}">
                <a16:creationId xmlns:a16="http://schemas.microsoft.com/office/drawing/2014/main" id="{E8BC2D63-53CF-F747-8502-42611F120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company invests $2 million three times, all one year apart. Upon making the third investment, a project becomes operational. The time value of investing funds is 7 percent. What is the net cash outlay?</a:t>
            </a:r>
          </a:p>
        </p:txBody>
      </p:sp>
    </p:spTree>
    <p:extLst>
      <p:ext uri="{BB962C8B-B14F-4D97-AF65-F5344CB8AC3E}">
        <p14:creationId xmlns:p14="http://schemas.microsoft.com/office/powerpoint/2010/main" val="254090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AF382-E53F-1B4D-BA40-C1CED0756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34F3-20CD-1A46-A0F7-FD191D3ACB9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995330" name="Rectangle 2">
            <a:extLst>
              <a:ext uri="{FF2B5EF4-FFF2-40B4-BE49-F238E27FC236}">
                <a16:creationId xmlns:a16="http://schemas.microsoft.com/office/drawing/2014/main" id="{FB923728-4150-2748-894F-B61AF2322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0050"/>
            <a:ext cx="8204200" cy="762000"/>
          </a:xfrm>
        </p:spPr>
        <p:txBody>
          <a:bodyPr/>
          <a:lstStyle/>
          <a:p>
            <a:r>
              <a:rPr lang="en-US" altLang="en-US" dirty="0"/>
              <a:t>Answer</a:t>
            </a:r>
          </a:p>
        </p:txBody>
      </p:sp>
      <p:sp>
        <p:nvSpPr>
          <p:cNvPr id="995331" name="Rectangle 3">
            <a:extLst>
              <a:ext uri="{FF2B5EF4-FFF2-40B4-BE49-F238E27FC236}">
                <a16:creationId xmlns:a16="http://schemas.microsoft.com/office/drawing/2014/main" id="{9D361C91-CCD2-F847-AE5B-5372EE12CC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"/>
            <a:r>
              <a:rPr lang="en-US" altLang="en-US" sz="2800" b="1" dirty="0">
                <a:cs typeface="Arial" panose="020B0604020202020204" pitchFamily="34" charset="0"/>
              </a:rPr>
              <a:t>                                   Year –2   Year –1   Year 0</a:t>
            </a:r>
          </a:p>
          <a:p>
            <a:pPr fontAlgn="b"/>
            <a:r>
              <a:rPr lang="en-US" altLang="en-US" sz="2800" dirty="0">
                <a:cs typeface="Arial" panose="020B0604020202020204" pitchFamily="34" charset="0"/>
              </a:rPr>
              <a:t>Cash invested                2000        2000      2000 </a:t>
            </a:r>
          </a:p>
          <a:p>
            <a:pPr fontAlgn="b"/>
            <a:r>
              <a:rPr lang="en-US" altLang="en-US" sz="2800" dirty="0">
                <a:cs typeface="Arial" panose="020B0604020202020204" pitchFamily="34" charset="0"/>
              </a:rPr>
              <a:t>Time Value of Money        7%          7%</a:t>
            </a:r>
          </a:p>
          <a:p>
            <a:pPr fontAlgn="b"/>
            <a:r>
              <a:rPr lang="en-US" altLang="en-US" sz="2800" dirty="0">
                <a:cs typeface="Arial" panose="020B0604020202020204" pitchFamily="34" charset="0"/>
              </a:rPr>
              <a:t>Cash Expended             2290        2140      2000 </a:t>
            </a:r>
          </a:p>
          <a:p>
            <a:pPr fontAlgn="b"/>
            <a:r>
              <a:rPr lang="en-US" altLang="en-US" sz="2800" b="1" dirty="0">
                <a:cs typeface="Arial" panose="020B0604020202020204" pitchFamily="34" charset="0"/>
              </a:rPr>
              <a:t>Net Cash Outlay                                         6430 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94026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2464A-89B5-6E46-A54F-3F6BD2BAB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93367-C736-734A-B5DC-E14EEEC6FB1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87106" name="Rectangle 2">
            <a:extLst>
              <a:ext uri="{FF2B5EF4-FFF2-40B4-BE49-F238E27FC236}">
                <a16:creationId xmlns:a16="http://schemas.microsoft.com/office/drawing/2014/main" id="{25F4D6C4-6377-484B-88BB-50554B5E8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After-tax Cash Flows</a:t>
            </a:r>
          </a:p>
        </p:txBody>
      </p:sp>
      <p:sp>
        <p:nvSpPr>
          <p:cNvPr id="687107" name="Rectangle 3">
            <a:extLst>
              <a:ext uri="{FF2B5EF4-FFF2-40B4-BE49-F238E27FC236}">
                <a16:creationId xmlns:a16="http://schemas.microsoft.com/office/drawing/2014/main" id="{C59F9964-55EA-9B47-8DBA-DB3466323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</a:t>
            </a:r>
            <a:r>
              <a:rPr lang="en-US" altLang="en-US" b="1" dirty="0"/>
              <a:t>cash flow stream </a:t>
            </a:r>
            <a:r>
              <a:rPr lang="en-US" altLang="en-US" dirty="0"/>
              <a:t>identifies all cash outlays and inflows matched with the time periods in which they occur.</a:t>
            </a:r>
          </a:p>
          <a:p>
            <a:pPr lvl="1"/>
            <a:r>
              <a:rPr lang="en-US" altLang="en-US" dirty="0"/>
              <a:t>Money is invested in a project. </a:t>
            </a:r>
          </a:p>
          <a:p>
            <a:pPr lvl="1"/>
            <a:r>
              <a:rPr lang="en-US" altLang="en-US" dirty="0"/>
              <a:t>Money comes back from the investment. </a:t>
            </a:r>
          </a:p>
          <a:p>
            <a:pPr lvl="1"/>
            <a:r>
              <a:rPr lang="en-US" altLang="en-US" dirty="0"/>
              <a:t>Only cash is considered in the analysis.</a:t>
            </a:r>
          </a:p>
        </p:txBody>
      </p:sp>
    </p:spTree>
    <p:extLst>
      <p:ext uri="{BB962C8B-B14F-4D97-AF65-F5344CB8AC3E}">
        <p14:creationId xmlns:p14="http://schemas.microsoft.com/office/powerpoint/2010/main" val="329068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58036-7DD3-194A-84A3-98B770BB1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54DB-34EF-3F44-8215-DF3F462323D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88130" name="Rectangle 2">
            <a:extLst>
              <a:ext uri="{FF2B5EF4-FFF2-40B4-BE49-F238E27FC236}">
                <a16:creationId xmlns:a16="http://schemas.microsoft.com/office/drawing/2014/main" id="{EF86260C-86D1-854B-B628-CE1C0DF637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Cash Flow Stream</a:t>
            </a:r>
          </a:p>
        </p:txBody>
      </p:sp>
      <p:sp>
        <p:nvSpPr>
          <p:cNvPr id="688131" name="Rectangle 3">
            <a:extLst>
              <a:ext uri="{FF2B5EF4-FFF2-40B4-BE49-F238E27FC236}">
                <a16:creationId xmlns:a16="http://schemas.microsoft.com/office/drawing/2014/main" id="{5E4D16C8-AA02-9F41-9C77-459588268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Outlay: $6 million at the start of a year and $4 million at the end.</a:t>
            </a:r>
          </a:p>
          <a:p>
            <a:r>
              <a:rPr lang="en-US" altLang="en-US" sz="2800" dirty="0"/>
              <a:t>Annual inflows: $1 million.</a:t>
            </a:r>
          </a:p>
          <a:p>
            <a:r>
              <a:rPr lang="en-US" altLang="en-US" sz="2800" dirty="0"/>
              <a:t>Residual value: $8 million at end of year 4. </a:t>
            </a:r>
          </a:p>
          <a:p>
            <a:r>
              <a:rPr lang="en-US" altLang="en-US" sz="2800" b="1" dirty="0"/>
              <a:t>Year –1  Year 0   Year 1  Year 2  Year 3  Year 4</a:t>
            </a:r>
          </a:p>
          <a:p>
            <a:r>
              <a:rPr lang="en-US" altLang="en-US" sz="2800" dirty="0"/>
              <a:t> -6,000  -4,000  +1,000  +1,000 +1,000 +  9,000</a:t>
            </a:r>
          </a:p>
        </p:txBody>
      </p:sp>
    </p:spTree>
    <p:extLst>
      <p:ext uri="{BB962C8B-B14F-4D97-AF65-F5344CB8AC3E}">
        <p14:creationId xmlns:p14="http://schemas.microsoft.com/office/powerpoint/2010/main" val="237877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2DD74-E4F9-2A41-8DF7-70D85670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DEC8-37B8-0D48-82A6-A4C182FDDB2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06594" name="Rectangle 2">
            <a:extLst>
              <a:ext uri="{FF2B5EF4-FFF2-40B4-BE49-F238E27FC236}">
                <a16:creationId xmlns:a16="http://schemas.microsoft.com/office/drawing/2014/main" id="{950A9076-4E69-E64B-B855-C78B30771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Accounting Calculations</a:t>
            </a:r>
            <a:endParaRPr lang="en-US" altLang="en-US" dirty="0">
              <a:solidFill>
                <a:srgbClr val="CC0000"/>
              </a:solidFill>
            </a:endParaRPr>
          </a:p>
        </p:txBody>
      </p:sp>
      <p:sp>
        <p:nvSpPr>
          <p:cNvPr id="1006595" name="Rectangle 3">
            <a:extLst>
              <a:ext uri="{FF2B5EF4-FFF2-40B4-BE49-F238E27FC236}">
                <a16:creationId xmlns:a16="http://schemas.microsoft.com/office/drawing/2014/main" id="{BFAA91D8-9D22-A649-9D81-59FE5A2CB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Limited to 3 areas: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Income Tax Effects</a:t>
            </a:r>
            <a:r>
              <a:rPr lang="en-US" altLang="en-US" dirty="0"/>
              <a:t>. If any.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Balance Sheet Effects</a:t>
            </a:r>
            <a:r>
              <a:rPr lang="en-US" altLang="en-US" dirty="0"/>
              <a:t>. Avoid upsetting creditors or investors.</a:t>
            </a:r>
          </a:p>
          <a:p>
            <a:pPr lvl="1">
              <a:lnSpc>
                <a:spcPct val="90000"/>
              </a:lnSpc>
            </a:pPr>
            <a:r>
              <a:rPr lang="en-US" altLang="en-US" b="1" dirty="0"/>
              <a:t>Future Earnings</a:t>
            </a:r>
            <a:r>
              <a:rPr lang="en-US" altLang="en-US" dirty="0"/>
              <a:t>. Stability of earnings as a result of impact on net income.</a:t>
            </a:r>
          </a:p>
        </p:txBody>
      </p:sp>
    </p:spTree>
    <p:extLst>
      <p:ext uri="{BB962C8B-B14F-4D97-AF65-F5344CB8AC3E}">
        <p14:creationId xmlns:p14="http://schemas.microsoft.com/office/powerpoint/2010/main" val="44927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D898D-EBA8-624C-8DD7-3988E6B3A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87DA2-6258-A642-A11E-B3621DFA0DF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90178" name="Rectangle 2">
            <a:extLst>
              <a:ext uri="{FF2B5EF4-FFF2-40B4-BE49-F238E27FC236}">
                <a16:creationId xmlns:a16="http://schemas.microsoft.com/office/drawing/2014/main" id="{8CCA1684-9536-6749-AF46-4D1CD0A8F0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Planning Horizon</a:t>
            </a:r>
          </a:p>
        </p:txBody>
      </p:sp>
      <p:sp>
        <p:nvSpPr>
          <p:cNvPr id="690179" name="Rectangle 3">
            <a:extLst>
              <a:ext uri="{FF2B5EF4-FFF2-40B4-BE49-F238E27FC236}">
                <a16:creationId xmlns:a16="http://schemas.microsoft.com/office/drawing/2014/main" id="{BDB2F3CD-A99A-AA4A-B26A-34000C44DC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time period for the evaluating a capital investment. </a:t>
            </a:r>
          </a:p>
          <a:p>
            <a:pPr lvl="1"/>
            <a:r>
              <a:rPr lang="en-US" altLang="en-US" dirty="0"/>
              <a:t>Four to seven years is common.</a:t>
            </a:r>
          </a:p>
          <a:p>
            <a:pPr lvl="1"/>
            <a:r>
              <a:rPr lang="en-US" altLang="en-US" dirty="0"/>
              <a:t>An investment is made in year zero.</a:t>
            </a:r>
          </a:p>
          <a:p>
            <a:pPr lvl="1"/>
            <a:r>
              <a:rPr lang="en-US" altLang="en-US" dirty="0"/>
              <a:t>Its market value is estimated at the end of the planning horizon.</a:t>
            </a:r>
          </a:p>
          <a:p>
            <a:pPr lvl="1"/>
            <a:r>
              <a:rPr lang="en-US" altLang="en-US" dirty="0"/>
              <a:t>All cash effects during the period are considered.</a:t>
            </a:r>
          </a:p>
        </p:txBody>
      </p:sp>
    </p:spTree>
    <p:extLst>
      <p:ext uri="{BB962C8B-B14F-4D97-AF65-F5344CB8AC3E}">
        <p14:creationId xmlns:p14="http://schemas.microsoft.com/office/powerpoint/2010/main" val="4275067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E2530-FC98-ED42-84DE-4B069CAD1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EB020-19A3-764B-9C0F-47A0E6D5F94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91202" name="Rectangle 2">
            <a:extLst>
              <a:ext uri="{FF2B5EF4-FFF2-40B4-BE49-F238E27FC236}">
                <a16:creationId xmlns:a16="http://schemas.microsoft.com/office/drawing/2014/main" id="{CC88E67F-2557-2841-8A3F-F6513D10B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691203" name="Rectangle 3">
            <a:extLst>
              <a:ext uri="{FF2B5EF4-FFF2-40B4-BE49-F238E27FC236}">
                <a16:creationId xmlns:a16="http://schemas.microsoft.com/office/drawing/2014/main" id="{4E38CEA2-D3D0-4649-9081-D086FBB54A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four to seven year planning horizon is adequate to assess the investment in a $40 million ocean-going vessel, even though it has a 20-year service life. Do you agree?</a:t>
            </a:r>
          </a:p>
        </p:txBody>
      </p:sp>
    </p:spTree>
    <p:extLst>
      <p:ext uri="{BB962C8B-B14F-4D97-AF65-F5344CB8AC3E}">
        <p14:creationId xmlns:p14="http://schemas.microsoft.com/office/powerpoint/2010/main" val="4061153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C699D-6B09-C34F-886D-394D7E19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7443-7C29-5742-98AC-4BF5FC6606B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92226" name="Rectangle 2">
            <a:extLst>
              <a:ext uri="{FF2B5EF4-FFF2-40B4-BE49-F238E27FC236}">
                <a16:creationId xmlns:a16="http://schemas.microsoft.com/office/drawing/2014/main" id="{6FB31E44-49ED-0C42-8184-07B5B061D4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Answer</a:t>
            </a:r>
          </a:p>
        </p:txBody>
      </p:sp>
      <p:sp>
        <p:nvSpPr>
          <p:cNvPr id="692227" name="Rectangle 3">
            <a:extLst>
              <a:ext uri="{FF2B5EF4-FFF2-40B4-BE49-F238E27FC236}">
                <a16:creationId xmlns:a16="http://schemas.microsoft.com/office/drawing/2014/main" id="{92AAA937-1DAB-4A46-A12D-54B8993B5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Agree. The key is to include an ending value for the project estimated based on construction costs and the availability of other vessels.</a:t>
            </a:r>
          </a:p>
        </p:txBody>
      </p:sp>
    </p:spTree>
    <p:extLst>
      <p:ext uri="{BB962C8B-B14F-4D97-AF65-F5344CB8AC3E}">
        <p14:creationId xmlns:p14="http://schemas.microsoft.com/office/powerpoint/2010/main" val="262930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52D34-0863-054F-9D29-DE84C91E7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74B3-A610-5A43-80FC-B05B857004E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93250" name="Rectangle 2">
            <a:extLst>
              <a:ext uri="{FF2B5EF4-FFF2-40B4-BE49-F238E27FC236}">
                <a16:creationId xmlns:a16="http://schemas.microsoft.com/office/drawing/2014/main" id="{6FC0A1D7-18CB-7D4B-9CFA-E28DA6D326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Developing a Cash Flow Stream (1)</a:t>
            </a:r>
          </a:p>
        </p:txBody>
      </p:sp>
      <p:sp>
        <p:nvSpPr>
          <p:cNvPr id="693251" name="Rectangle 3">
            <a:extLst>
              <a:ext uri="{FF2B5EF4-FFF2-40B4-BE49-F238E27FC236}">
                <a16:creationId xmlns:a16="http://schemas.microsoft.com/office/drawing/2014/main" id="{ABD90B04-6051-064E-8C9E-08F4E92EDD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Seven steps:</a:t>
            </a:r>
          </a:p>
          <a:p>
            <a:r>
              <a:rPr lang="en-US" altLang="en-US" b="1" dirty="0"/>
              <a:t>#1. Net Cash Outlay</a:t>
            </a:r>
            <a:r>
              <a:rPr lang="en-US" altLang="en-US" dirty="0"/>
              <a:t>. All money spent to begin a capital project.</a:t>
            </a:r>
          </a:p>
          <a:p>
            <a:r>
              <a:rPr lang="en-US" altLang="en-US" b="1" dirty="0"/>
              <a:t>#2. Depreciation Schedule</a:t>
            </a:r>
            <a:r>
              <a:rPr lang="en-US" altLang="en-US" dirty="0"/>
              <a:t>. Used for tax calculation.</a:t>
            </a:r>
          </a:p>
          <a:p>
            <a:r>
              <a:rPr lang="en-US" altLang="en-US" b="1" dirty="0"/>
              <a:t>#3. Amortization Schedule</a:t>
            </a:r>
            <a:r>
              <a:rPr lang="en-US" altLang="en-US" dirty="0"/>
              <a:t>. Use for cash effects of interest and principal and tax calculation at end of planning horizon.</a:t>
            </a:r>
          </a:p>
        </p:txBody>
      </p:sp>
    </p:spTree>
    <p:extLst>
      <p:ext uri="{BB962C8B-B14F-4D97-AF65-F5344CB8AC3E}">
        <p14:creationId xmlns:p14="http://schemas.microsoft.com/office/powerpoint/2010/main" val="118734228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4" id="{383FD9D8-7AF9-8241-8EAE-B846523B5A39}" vid="{5A4C7104-0392-4647-A460-BBE0D9087BA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33</TotalTime>
  <Words>1073</Words>
  <Application>Microsoft Macintosh PowerPoint</Application>
  <PresentationFormat>On-screen Show (4:3)</PresentationFormat>
  <Paragraphs>126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ＭＳ Ｐゴシック</vt:lpstr>
      <vt:lpstr>Arial</vt:lpstr>
      <vt:lpstr>Arial Black</vt:lpstr>
      <vt:lpstr>Times New Roman</vt:lpstr>
      <vt:lpstr>Wingdings</vt:lpstr>
      <vt:lpstr>Blank</vt:lpstr>
      <vt:lpstr>MSPhotoEd.3</vt:lpstr>
      <vt:lpstr>Presentation</vt:lpstr>
      <vt:lpstr>Two Sides of an Investment Decision </vt:lpstr>
      <vt:lpstr>After-tax Cash Flows</vt:lpstr>
      <vt:lpstr>Cash Flow Stream</vt:lpstr>
      <vt:lpstr>Accounting Calculations</vt:lpstr>
      <vt:lpstr>Planning Horizon</vt:lpstr>
      <vt:lpstr>Question</vt:lpstr>
      <vt:lpstr>Answer</vt:lpstr>
      <vt:lpstr>Developing a Cash Flow Stream (1)</vt:lpstr>
      <vt:lpstr>Developing a Cash Flow Stream (2)</vt:lpstr>
      <vt:lpstr>Net Cash Outlay (NCO)</vt:lpstr>
      <vt:lpstr>NCO: Capitalized Costs </vt:lpstr>
      <vt:lpstr>NCO: Funds Tied Up</vt:lpstr>
      <vt:lpstr>NCO: Debt Financing</vt:lpstr>
      <vt:lpstr>NCO: Accrued Interest</vt:lpstr>
      <vt:lpstr>NCO Calculation</vt:lpstr>
      <vt:lpstr>NCO: Disbursements Over Time</vt:lpstr>
      <vt:lpstr>NCO: Time Value Formula</vt:lpstr>
      <vt:lpstr>Answer</vt:lpstr>
      <vt:lpstr>Net Cash Outlay (NCO)</vt:lpstr>
      <vt:lpstr>Debt in the Net Cash Outlay</vt:lpstr>
      <vt:lpstr>Question</vt:lpstr>
      <vt:lpstr>Answer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subject/>
  <dc:creator>John Hampton</dc:creator>
  <cp:keywords/>
  <dc:description/>
  <cp:lastModifiedBy>John Hampton</cp:lastModifiedBy>
  <cp:revision>5</cp:revision>
  <dcterms:created xsi:type="dcterms:W3CDTF">2018-09-29T13:47:54Z</dcterms:created>
  <dcterms:modified xsi:type="dcterms:W3CDTF">2018-10-07T14:17:03Z</dcterms:modified>
  <cp:category/>
</cp:coreProperties>
</file>